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pn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2" r:id="rId2"/>
  </p:sldMasterIdLst>
  <p:sldIdLst>
    <p:sldId id="256" r:id="rId3"/>
    <p:sldId id="257" r:id="rId4"/>
    <p:sldId id="258" r:id="rId5"/>
    <p:sldId id="259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8" r:id="rId16"/>
    <p:sldId id="261" r:id="rId17"/>
    <p:sldId id="260" r:id="rId18"/>
    <p:sldId id="262" r:id="rId19"/>
    <p:sldId id="293" r:id="rId20"/>
    <p:sldId id="263" r:id="rId21"/>
    <p:sldId id="294" r:id="rId22"/>
    <p:sldId id="283" r:id="rId23"/>
    <p:sldId id="264" r:id="rId24"/>
    <p:sldId id="265" r:id="rId25"/>
    <p:sldId id="266" r:id="rId26"/>
    <p:sldId id="299" r:id="rId27"/>
    <p:sldId id="267" r:id="rId28"/>
    <p:sldId id="300" r:id="rId29"/>
    <p:sldId id="268" r:id="rId30"/>
    <p:sldId id="304" r:id="rId31"/>
    <p:sldId id="269" r:id="rId32"/>
    <p:sldId id="303" r:id="rId33"/>
    <p:sldId id="270" r:id="rId34"/>
    <p:sldId id="302" r:id="rId35"/>
    <p:sldId id="271" r:id="rId36"/>
    <p:sldId id="301" r:id="rId37"/>
    <p:sldId id="272" r:id="rId38"/>
    <p:sldId id="297" r:id="rId39"/>
    <p:sldId id="273" r:id="rId40"/>
    <p:sldId id="295" r:id="rId41"/>
    <p:sldId id="274" r:id="rId42"/>
    <p:sldId id="275" r:id="rId43"/>
    <p:sldId id="276" r:id="rId44"/>
    <p:sldId id="277" r:id="rId45"/>
    <p:sldId id="278" r:id="rId46"/>
    <p:sldId id="279" r:id="rId47"/>
    <p:sldId id="281" r:id="rId48"/>
    <p:sldId id="305" r:id="rId49"/>
    <p:sldId id="310" r:id="rId50"/>
    <p:sldId id="307" r:id="rId51"/>
    <p:sldId id="308" r:id="rId52"/>
    <p:sldId id="309" r:id="rId53"/>
    <p:sldId id="311" r:id="rId54"/>
    <p:sldId id="30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FF48"/>
    <a:srgbClr val="73FF86"/>
    <a:srgbClr val="FF52E4"/>
    <a:srgbClr val="DF9533"/>
    <a:srgbClr val="94B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5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227C-C882-844F-B312-3FDB5C9B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0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1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9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76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91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7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1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9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7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227C-C882-844F-B312-3FDB5C9B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1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7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32.xml"/><Relationship Id="rId21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7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www.youtube.com/watch?v=fPnwBITSmgU&amp;list=PLCBfKt4LSM4sk_CYgJ-jdTR8Mxcv7Ieee" TargetMode="Externa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://www.youtube.com/watch?v=m55kgyApYrY" TargetMode="External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youtu.be/uixxJtJPVXk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en.wikipedia.org/wiki/Magnesium" TargetMode="External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en.wikipedia.org/wiki/Calciu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youtube.com/watch?v=u2ogMUDBaf4" TargetMode="External"/><Relationship Id="rId3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youtube.com/watch?v=QLrofyj6a2s" TargetMode="External"/><Relationship Id="rId3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v=zGM-wSKFBpo" TargetMode="External"/><Relationship Id="rId3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v=zGM-wSKFBpo" TargetMode="External"/><Relationship Id="rId3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Relationship Id="rId3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hyperlink" Target="http://education-portal.com/academy/lesson/matter-physical-and-chemical-properties.html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er.org/interactives/periodic/groups.html" TargetMode="External"/><Relationship Id="rId4" Type="http://schemas.openxmlformats.org/officeDocument/2006/relationships/hyperlink" Target="http://en.wikipedia.org/wiki/Group_(periodic_table)" TargetMode="External"/><Relationship Id="rId5" Type="http://schemas.openxmlformats.org/officeDocument/2006/relationships/hyperlink" Target="http://www.webelements.com/" TargetMode="External"/><Relationship Id="rId6" Type="http://schemas.openxmlformats.org/officeDocument/2006/relationships/hyperlink" Target="http://www.ptable.com/" TargetMode="External"/><Relationship Id="rId7" Type="http://schemas.openxmlformats.org/officeDocument/2006/relationships/hyperlink" Target="http://periodictable.com/" TargetMode="External"/><Relationship Id="rId8" Type="http://schemas.openxmlformats.org/officeDocument/2006/relationships/hyperlink" Target="http://education.jlab.org/itselemental/" TargetMode="External"/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chem4kids.com/files/elem_pertable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www.youtube.com/watch?v=O-48znAg7VE&amp;list=PLCBfKt4LSM4sk_CYgJ-jdTR8Mxcv7Ieee" TargetMode="Externa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553" y="4624668"/>
            <a:ext cx="8525647" cy="933450"/>
          </a:xfrm>
        </p:spPr>
        <p:txBody>
          <a:bodyPr>
            <a:noAutofit/>
          </a:bodyPr>
          <a:lstStyle/>
          <a:p>
            <a:r>
              <a:rPr lang="en-US" sz="4800" dirty="0" smtClean="0"/>
              <a:t>Periodic Table of Elements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Notes and Review</a:t>
            </a:r>
          </a:p>
          <a:p>
            <a:r>
              <a:rPr lang="en-US" sz="2000" dirty="0" smtClean="0"/>
              <a:t>K. Spence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2089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066800" y="152400"/>
            <a:ext cx="6991350" cy="9144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rgbClr val="646B86"/>
                </a:solidFill>
                <a:ea typeface="Times New Roman" charset="0"/>
                <a:cs typeface="Times New Roman" charset="0"/>
              </a:rPr>
              <a:t>Periodic Table of Elements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90550" y="5791200"/>
            <a:ext cx="7962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646B86"/>
                </a:solidFill>
                <a:latin typeface="+mj-lt"/>
              </a:rPr>
              <a:t>Mendeleev’s first periodic table published in </a:t>
            </a:r>
            <a:r>
              <a:rPr lang="en-US" sz="1600" i="1" dirty="0" err="1">
                <a:solidFill>
                  <a:srgbClr val="646B86"/>
                </a:solidFill>
                <a:latin typeface="+mj-lt"/>
              </a:rPr>
              <a:t>Zeitschrift</a:t>
            </a:r>
            <a:r>
              <a:rPr lang="en-US" sz="1600" i="1" dirty="0">
                <a:solidFill>
                  <a:srgbClr val="646B86"/>
                </a:solidFill>
                <a:latin typeface="+mj-lt"/>
              </a:rPr>
              <a:t> </a:t>
            </a:r>
            <a:r>
              <a:rPr lang="en-US" sz="1600" i="1" dirty="0" err="1">
                <a:solidFill>
                  <a:srgbClr val="646B86"/>
                </a:solidFill>
                <a:latin typeface="+mj-lt"/>
              </a:rPr>
              <a:t>f</a:t>
            </a:r>
            <a:r>
              <a:rPr lang="en-US" sz="1600" i="1" dirty="0" err="1">
                <a:solidFill>
                  <a:srgbClr val="646B86"/>
                </a:solidFill>
                <a:latin typeface="+mj-lt"/>
                <a:ea typeface="Arial" charset="0"/>
                <a:cs typeface="Arial" charset="0"/>
              </a:rPr>
              <a:t>ür</a:t>
            </a:r>
            <a:r>
              <a:rPr lang="en-US" sz="1600" i="1" dirty="0">
                <a:solidFill>
                  <a:srgbClr val="646B86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rgbClr val="646B86"/>
                </a:solidFill>
                <a:latin typeface="+mj-lt"/>
                <a:ea typeface="Arial" charset="0"/>
                <a:cs typeface="Arial" charset="0"/>
              </a:rPr>
              <a:t>Chemie</a:t>
            </a:r>
            <a:r>
              <a:rPr lang="en-US" sz="1600" dirty="0">
                <a:solidFill>
                  <a:srgbClr val="646B86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en-US" sz="1600" i="1" dirty="0">
                <a:solidFill>
                  <a:srgbClr val="646B86"/>
                </a:solidFill>
                <a:latin typeface="+mj-lt"/>
                <a:ea typeface="Arial" charset="0"/>
                <a:cs typeface="Arial" charset="0"/>
              </a:rPr>
              <a:t>12</a:t>
            </a:r>
            <a:r>
              <a:rPr lang="en-US" sz="1600" dirty="0">
                <a:solidFill>
                  <a:srgbClr val="646B86"/>
                </a:solidFill>
                <a:latin typeface="+mj-lt"/>
                <a:ea typeface="Arial" charset="0"/>
                <a:cs typeface="Arial" charset="0"/>
              </a:rPr>
              <a:t>, 406-6 (</a:t>
            </a:r>
            <a:r>
              <a:rPr lang="en-US" sz="1600" b="1" dirty="0">
                <a:solidFill>
                  <a:srgbClr val="646B86"/>
                </a:solidFill>
                <a:latin typeface="+mj-lt"/>
                <a:ea typeface="Arial" charset="0"/>
                <a:cs typeface="Arial" charset="0"/>
              </a:rPr>
              <a:t>1869</a:t>
            </a:r>
            <a:r>
              <a:rPr lang="en-US" sz="1600" dirty="0">
                <a:solidFill>
                  <a:srgbClr val="646B86"/>
                </a:solidFill>
                <a:latin typeface="+mj-lt"/>
                <a:ea typeface="Arial" charset="0"/>
                <a:cs typeface="Arial" charset="0"/>
              </a:rPr>
              <a:t>)</a:t>
            </a:r>
            <a:endParaRPr lang="en-US" sz="1600" dirty="0">
              <a:solidFill>
                <a:srgbClr val="646B86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63650"/>
            <a:ext cx="86868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5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Mendeleev’s Table- </a:t>
            </a:r>
            <a:r>
              <a:rPr lang="en-US" dirty="0" err="1" smtClean="0"/>
              <a:t>Youtube</a:t>
            </a:r>
            <a:endParaRPr lang="en-US" dirty="0"/>
          </a:p>
        </p:txBody>
      </p:sp>
      <p:pic>
        <p:nvPicPr>
          <p:cNvPr id="4" name="Content Placeholder 3" descr="Screen shot 2013-09-24 at 10.15.49 PM.png">
            <a:hlinkClick r:id="rId2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9" b="50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366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 to Mendeleev’s Table: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8474" y="1350302"/>
            <a:ext cx="7556313" cy="4775862"/>
          </a:xfrm>
        </p:spPr>
        <p:txBody>
          <a:bodyPr/>
          <a:lstStyle/>
          <a:p>
            <a:r>
              <a:rPr lang="en-US" sz="2400" dirty="0" smtClean="0"/>
              <a:t>All atoms of the same element contain the same number of protons.</a:t>
            </a:r>
            <a:endParaRPr lang="en-US" dirty="0" smtClean="0"/>
          </a:p>
          <a:p>
            <a:r>
              <a:rPr lang="en-US" sz="3200" b="1" u="sng" dirty="0" smtClean="0">
                <a:solidFill>
                  <a:srgbClr val="FF0000"/>
                </a:solidFill>
              </a:rPr>
              <a:t>Atomic Number</a:t>
            </a:r>
            <a:r>
              <a:rPr lang="en-US" sz="3200" dirty="0" smtClean="0">
                <a:solidFill>
                  <a:srgbClr val="FF0000"/>
                </a:solidFill>
              </a:rPr>
              <a:t>- number of protons in an atom.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Screen shot 2013-09-24 at 10.3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8" y="3008686"/>
            <a:ext cx="4918311" cy="2608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752" y="5617350"/>
            <a:ext cx="6765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Symbols: From Latin, Greek, or German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Always capitalize 1</a:t>
            </a:r>
            <a:r>
              <a:rPr lang="en-US" sz="2400" baseline="30000" dirty="0" smtClean="0">
                <a:solidFill>
                  <a:schemeClr val="accent1"/>
                </a:solidFill>
              </a:rPr>
              <a:t>st</a:t>
            </a:r>
            <a:r>
              <a:rPr lang="en-US" sz="2400" dirty="0" smtClean="0">
                <a:solidFill>
                  <a:schemeClr val="accent1"/>
                </a:solidFill>
              </a:rPr>
              <a:t> Letter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0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771157"/>
              </p:ext>
            </p:extLst>
          </p:nvPr>
        </p:nvGraphicFramePr>
        <p:xfrm>
          <a:off x="106363" y="125551"/>
          <a:ext cx="8931275" cy="559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S ChemDraw Drawing" r:id="rId3" imgW="10604500" imgH="6654800" progId="">
                  <p:embed/>
                </p:oleObj>
              </mc:Choice>
              <mc:Fallback>
                <p:oleObj name="CS ChemDraw Drawing" r:id="rId3" imgW="10604500" imgH="6654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125551"/>
                        <a:ext cx="8931275" cy="559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46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on 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27998" cy="4144963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Period</a:t>
            </a:r>
            <a:r>
              <a:rPr lang="en-US" sz="3200" dirty="0"/>
              <a:t>- Horizontal Rows on the periodic table</a:t>
            </a:r>
          </a:p>
          <a:p>
            <a:r>
              <a:rPr lang="en-US" sz="3200" b="1" u="sng" dirty="0"/>
              <a:t>Group/Family</a:t>
            </a:r>
            <a:r>
              <a:rPr lang="en-US" sz="3200" dirty="0"/>
              <a:t>- Vertical Columns; elements in the same group have the same number of electrons in the outer orbital; react in similar ways because they bond in similar </a:t>
            </a:r>
            <a:r>
              <a:rPr lang="en-US" sz="3200" dirty="0" smtClean="0"/>
              <a:t>ways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2276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53975" y="636588"/>
          <a:ext cx="9037638" cy="558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S ChemDraw Drawing" r:id="rId3" imgW="9037080" imgH="5585400" progId="">
                  <p:embed/>
                </p:oleObj>
              </mc:Choice>
              <mc:Fallback>
                <p:oleObj name="CS ChemDraw Drawing" r:id="rId3" imgW="9037080" imgH="5585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636588"/>
                        <a:ext cx="9037638" cy="558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67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9511" y="241300"/>
            <a:ext cx="2497657" cy="776288"/>
          </a:xfrm>
          <a:ln w="57150" cmpd="thinThick">
            <a:solidFill>
              <a:srgbClr val="FFFF00"/>
            </a:solidFill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2B142D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Metals</a:t>
            </a:r>
            <a:endParaRPr lang="en-US" sz="4000" b="1" dirty="0">
              <a:solidFill>
                <a:srgbClr val="2B142D"/>
              </a:solidFill>
              <a:latin typeface="Arial" pitchFamily="-105" charset="0"/>
              <a:ea typeface="Times New Roman" pitchFamily="-105" charset="0"/>
              <a:cs typeface="Times New Roman" pitchFamily="-105" charset="0"/>
            </a:endParaRP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294236" y="1599623"/>
            <a:ext cx="8398914" cy="50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 eaLnBrk="0" hangingPunct="0">
              <a:buSzPct val="125000"/>
            </a:pPr>
            <a:r>
              <a:rPr lang="en-US" sz="3200" b="1" u="sng" dirty="0" smtClean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Metal Properties</a:t>
            </a:r>
            <a:endParaRPr lang="en-US" sz="3200" b="1" u="sng" dirty="0">
              <a:solidFill>
                <a:schemeClr val="tx2"/>
              </a:solidFill>
              <a:latin typeface="Arial" pitchFamily="-105" charset="0"/>
              <a:ea typeface="Times New Roman" pitchFamily="-105" charset="0"/>
              <a:cs typeface="Times New Roman" pitchFamily="-105" charset="0"/>
            </a:endParaRPr>
          </a:p>
          <a:p>
            <a:pPr marL="800100" lvl="1" indent="-342900" algn="just" eaLnBrk="0" hangingPunct="0">
              <a:buSzPct val="125000"/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Metallic, shiny/high luster</a:t>
            </a:r>
          </a:p>
          <a:p>
            <a:pPr marL="800100" lvl="1" indent="-342900" algn="just" eaLnBrk="0" hangingPunct="0">
              <a:buSzPct val="125000"/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Good Conductors of Heat and Electricity</a:t>
            </a:r>
          </a:p>
          <a:p>
            <a:pPr marL="800100" lvl="1" indent="-342900" algn="just" eaLnBrk="0" hangingPunct="0">
              <a:buSzPct val="125000"/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Malleable- can pound into sheets</a:t>
            </a:r>
          </a:p>
          <a:p>
            <a:pPr marL="800100" lvl="1" indent="-342900" algn="just" eaLnBrk="0" hangingPunct="0">
              <a:buSzPct val="125000"/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Ductile- can pull into wires</a:t>
            </a:r>
          </a:p>
          <a:p>
            <a:pPr marL="800100" lvl="1" indent="-342900" algn="just" eaLnBrk="0" hangingPunct="0">
              <a:buSzPct val="125000"/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High Density</a:t>
            </a:r>
          </a:p>
          <a:p>
            <a:pPr marL="800100" lvl="1" indent="-342900" algn="just" eaLnBrk="0" hangingPunct="0">
              <a:buSzPct val="125000"/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High Melting Point</a:t>
            </a:r>
          </a:p>
          <a:p>
            <a:pPr marL="800100" lvl="1" indent="-342900" algn="just" eaLnBrk="0" hangingPunct="0">
              <a:buSzPct val="125000"/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Solids at Room Temperature (except Mercury)</a:t>
            </a:r>
          </a:p>
          <a:p>
            <a:pPr marL="800100" lvl="1" indent="-342900" algn="just" eaLnBrk="0" hangingPunct="0">
              <a:buSzPct val="125000"/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Easily lose electrons</a:t>
            </a:r>
          </a:p>
        </p:txBody>
      </p:sp>
    </p:spTree>
    <p:extLst>
      <p:ext uri="{BB962C8B-B14F-4D97-AF65-F5344CB8AC3E}">
        <p14:creationId xmlns:p14="http://schemas.microsoft.com/office/powerpoint/2010/main" val="323462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" y="633413"/>
            <a:ext cx="90043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62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4639" y="156998"/>
            <a:ext cx="3555943" cy="776288"/>
          </a:xfrm>
          <a:ln w="57150" cmpd="thinThick">
            <a:solidFill>
              <a:srgbClr val="FFFF00"/>
            </a:solidFill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2B142D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Non</a:t>
            </a:r>
            <a:r>
              <a:rPr lang="en-US" sz="4000" b="1" dirty="0">
                <a:solidFill>
                  <a:srgbClr val="2B142D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-</a:t>
            </a:r>
            <a:r>
              <a:rPr lang="en-US" sz="4000" b="1" dirty="0" smtClean="0">
                <a:solidFill>
                  <a:srgbClr val="2B142D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Metals</a:t>
            </a:r>
            <a:endParaRPr lang="en-US" sz="4000" b="1" dirty="0">
              <a:solidFill>
                <a:srgbClr val="2B142D"/>
              </a:solidFill>
              <a:latin typeface="Arial" pitchFamily="-105" charset="0"/>
              <a:ea typeface="Times New Roman" pitchFamily="-105" charset="0"/>
              <a:cs typeface="Times New Roman" pitchFamily="-105" charset="0"/>
            </a:endParaRP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294235" y="987039"/>
            <a:ext cx="8709087" cy="50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 eaLnBrk="0" hangingPunct="0">
              <a:buSzPct val="125000"/>
            </a:pPr>
            <a:r>
              <a:rPr lang="en-US" sz="3200" b="1" u="sng" dirty="0" smtClean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Non</a:t>
            </a:r>
            <a:r>
              <a:rPr lang="en-US" sz="3200" b="1" u="sng" dirty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-</a:t>
            </a:r>
            <a:r>
              <a:rPr lang="en-US" sz="3200" b="1" u="sng" dirty="0" smtClean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Metal Properties</a:t>
            </a:r>
            <a:endParaRPr lang="en-US" sz="3200" b="1" u="sng" dirty="0">
              <a:solidFill>
                <a:schemeClr val="tx2"/>
              </a:solidFill>
              <a:latin typeface="Arial" pitchFamily="-105" charset="0"/>
              <a:ea typeface="Times New Roman" pitchFamily="-105" charset="0"/>
              <a:cs typeface="Times New Roman" pitchFamily="-105" charset="0"/>
            </a:endParaRPr>
          </a:p>
          <a:p>
            <a:pPr marL="1257300" lvl="2" indent="-342900" eaLnBrk="0" hangingPunct="0">
              <a:buSzPct val="125000"/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Dull in appearance (low luster)</a:t>
            </a:r>
          </a:p>
          <a:p>
            <a:pPr marL="1257300" lvl="2" indent="-342900" eaLnBrk="0" hangingPunct="0">
              <a:buSzPct val="125000"/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Not Malleable</a:t>
            </a:r>
          </a:p>
          <a:p>
            <a:pPr marL="1257300" lvl="2" indent="-342900" eaLnBrk="0" hangingPunct="0">
              <a:buSzPct val="125000"/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Not Ductile</a:t>
            </a:r>
          </a:p>
          <a:p>
            <a:pPr marL="1257300" lvl="2" indent="-342900" eaLnBrk="0" hangingPunct="0">
              <a:buSzPct val="125000"/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Poor Conductors of heat and electricity</a:t>
            </a:r>
          </a:p>
          <a:p>
            <a:pPr marL="1257300" lvl="2" indent="-342900" eaLnBrk="0" hangingPunct="0">
              <a:buSzPct val="125000"/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Many are gases at room temperature</a:t>
            </a:r>
          </a:p>
          <a:p>
            <a:pPr marL="1257300" lvl="2" indent="-342900" eaLnBrk="0" hangingPunct="0">
              <a:buSzPct val="125000"/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Solid non-metals are usually brittle</a:t>
            </a:r>
          </a:p>
          <a:p>
            <a:pPr marL="1257300" lvl="2" indent="-342900" eaLnBrk="0" hangingPunct="0">
              <a:buSzPct val="125000"/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More than 97% of your body is made of non-metals</a:t>
            </a:r>
          </a:p>
          <a:p>
            <a:pPr marL="1257300" lvl="2" indent="-342900" eaLnBrk="0" hangingPunct="0">
              <a:buSzPct val="125000"/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Tend to gain electrons</a:t>
            </a:r>
          </a:p>
        </p:txBody>
      </p:sp>
    </p:spTree>
    <p:extLst>
      <p:ext uri="{BB962C8B-B14F-4D97-AF65-F5344CB8AC3E}">
        <p14:creationId xmlns:p14="http://schemas.microsoft.com/office/powerpoint/2010/main" val="223269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6" name="Object 2"/>
          <p:cNvGraphicFramePr>
            <a:graphicFrameLocks noChangeAspect="1"/>
          </p:cNvGraphicFramePr>
          <p:nvPr/>
        </p:nvGraphicFramePr>
        <p:xfrm>
          <a:off x="55563" y="636588"/>
          <a:ext cx="9034462" cy="558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CS ChemDraw Drawing" r:id="rId3" imgW="9034560" imgH="5585400" progId="">
                  <p:embed/>
                </p:oleObj>
              </mc:Choice>
              <mc:Fallback>
                <p:oleObj name="CS ChemDraw Drawing" r:id="rId3" imgW="9034560" imgH="5585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3" y="636588"/>
                        <a:ext cx="9034462" cy="558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2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matter organized?</a:t>
            </a:r>
          </a:p>
          <a:p>
            <a:r>
              <a:rPr lang="en-US" dirty="0" smtClean="0"/>
              <a:t>How does matter differ in composition and properties?</a:t>
            </a:r>
          </a:p>
          <a:p>
            <a:r>
              <a:rPr lang="en-US" dirty="0" smtClean="0"/>
              <a:t>How can you differentiate between types of matter qualitatively and quantitatively?</a:t>
            </a:r>
          </a:p>
          <a:p>
            <a:r>
              <a:rPr lang="en-US" dirty="0" smtClean="0"/>
              <a:t>What methods and properties are used to organize elements?</a:t>
            </a:r>
          </a:p>
        </p:txBody>
      </p:sp>
    </p:spTree>
    <p:extLst>
      <p:ext uri="{BB962C8B-B14F-4D97-AF65-F5344CB8AC3E}">
        <p14:creationId xmlns:p14="http://schemas.microsoft.com/office/powerpoint/2010/main" val="3343257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69846" y="241300"/>
            <a:ext cx="3060890" cy="776288"/>
          </a:xfrm>
          <a:ln w="57150" cmpd="thinThick">
            <a:solidFill>
              <a:srgbClr val="FFFF00"/>
            </a:solidFill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2B142D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Metalloids</a:t>
            </a:r>
            <a:endParaRPr lang="en-US" sz="4000" b="1" dirty="0">
              <a:solidFill>
                <a:srgbClr val="2B142D"/>
              </a:solidFill>
              <a:latin typeface="Arial" pitchFamily="-105" charset="0"/>
              <a:ea typeface="Times New Roman" pitchFamily="-105" charset="0"/>
              <a:cs typeface="Times New Roman" pitchFamily="-105" charset="0"/>
            </a:endParaRP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294236" y="1599623"/>
            <a:ext cx="864477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 eaLnBrk="0" hangingPunct="0">
              <a:buSzPct val="125000"/>
            </a:pPr>
            <a:r>
              <a:rPr lang="en-US" sz="3200" b="1" u="sng" dirty="0" smtClean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Metalloids</a:t>
            </a:r>
            <a:endParaRPr lang="en-US" sz="3200" b="1" u="sng" dirty="0">
              <a:solidFill>
                <a:schemeClr val="tx2"/>
              </a:solidFill>
              <a:latin typeface="Arial" pitchFamily="-105" charset="0"/>
              <a:ea typeface="Times New Roman" pitchFamily="-105" charset="0"/>
              <a:cs typeface="Times New Roman" pitchFamily="-105" charset="0"/>
            </a:endParaRPr>
          </a:p>
          <a:p>
            <a:pPr marL="1257300" lvl="2" indent="-342900" eaLnBrk="0" hangingPunct="0">
              <a:buSzPct val="125000"/>
              <a:buFont typeface="Arial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Elements with intermediate </a:t>
            </a:r>
            <a:r>
              <a:rPr lang="en-US" sz="3200" dirty="0" smtClean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properties. </a:t>
            </a:r>
          </a:p>
          <a:p>
            <a:pPr marL="1257300" lvl="2" indent="-342900" eaLnBrk="0" hangingPunct="0">
              <a:buSzPct val="125000"/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Have characteristics of metals and non-metals</a:t>
            </a:r>
          </a:p>
          <a:p>
            <a:pPr marL="1257300" lvl="2" indent="-342900" eaLnBrk="0" hangingPunct="0">
              <a:buSzPct val="125000"/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Some are shiny, some are dull</a:t>
            </a:r>
          </a:p>
          <a:p>
            <a:pPr marL="1257300" lvl="2" indent="-342900" eaLnBrk="0" hangingPunct="0">
              <a:buSzPct val="125000"/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Many are good conductors, but not as good as metals</a:t>
            </a:r>
          </a:p>
          <a:p>
            <a:pPr marL="1257300" lvl="2" indent="-342900" eaLnBrk="0" hangingPunct="0">
              <a:buSzPct val="125000"/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Border </a:t>
            </a:r>
            <a:r>
              <a:rPr lang="en-US" sz="3200" dirty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separation between metals and non-metals. ex.  Al, </a:t>
            </a:r>
            <a:r>
              <a:rPr lang="en-US" sz="3200" dirty="0" err="1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Ge</a:t>
            </a:r>
            <a:r>
              <a:rPr lang="en-US" sz="3200" dirty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, As, </a:t>
            </a:r>
            <a:r>
              <a:rPr lang="en-US" sz="3200" dirty="0" err="1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Sb</a:t>
            </a:r>
            <a:r>
              <a:rPr lang="en-US" sz="3200" dirty="0">
                <a:solidFill>
                  <a:schemeClr val="tx2"/>
                </a:solidFill>
                <a:latin typeface="Arial" pitchFamily="-105" charset="0"/>
                <a:ea typeface="Times New Roman" pitchFamily="-105" charset="0"/>
                <a:cs typeface="Times New Roman" pitchFamily="-105" charset="0"/>
              </a:rPr>
              <a:t>, Te…</a:t>
            </a:r>
          </a:p>
        </p:txBody>
      </p:sp>
    </p:spTree>
    <p:extLst>
      <p:ext uri="{BB962C8B-B14F-4D97-AF65-F5344CB8AC3E}">
        <p14:creationId xmlns:p14="http://schemas.microsoft.com/office/powerpoint/2010/main" val="341173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6451" b="6451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538" r="1653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521650"/>
            <a:ext cx="3086100" cy="3298749"/>
          </a:xfrm>
        </p:spPr>
        <p:txBody>
          <a:bodyPr/>
          <a:lstStyle/>
          <a:p>
            <a:r>
              <a:rPr lang="en-US" dirty="0" smtClean="0"/>
              <a:t>Color the Periodic Table Activity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13553" y="4624668"/>
            <a:ext cx="8525647" cy="1945214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 smtClean="0"/>
              <a:t>Pay Close Attention to Details and Labels… The actual colors don’t matter, but shading and different colors are necessary.</a:t>
            </a:r>
            <a:br>
              <a:rPr lang="en-US" sz="3200" i="1" dirty="0" smtClean="0"/>
            </a:br>
            <a:r>
              <a:rPr lang="en-US" sz="3200" i="1" dirty="0" smtClean="0"/>
              <a:t>BE CAREFUL!!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35659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5944" y="332085"/>
            <a:ext cx="502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/>
                <a:cs typeface="Arial"/>
              </a:rPr>
              <a:t>A Periodic Table of the Elements</a:t>
            </a:r>
            <a:endParaRPr lang="en-US" sz="2400" b="1" i="1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787400"/>
            <a:ext cx="8950601" cy="526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02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0253" y="1207633"/>
            <a:ext cx="489276" cy="510120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5944" y="332085"/>
            <a:ext cx="502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/>
                <a:cs typeface="Arial"/>
              </a:rPr>
              <a:t>A Periodic Table of the Elements</a:t>
            </a:r>
            <a:endParaRPr lang="en-US" sz="2400" b="1" i="1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53631" y="957778"/>
            <a:ext cx="4236333" cy="769441"/>
            <a:chOff x="853631" y="957778"/>
            <a:chExt cx="4236333" cy="769441"/>
          </a:xfrm>
        </p:grpSpPr>
        <p:sp>
          <p:nvSpPr>
            <p:cNvPr id="2" name="TextBox 1"/>
            <p:cNvSpPr txBox="1"/>
            <p:nvPr/>
          </p:nvSpPr>
          <p:spPr>
            <a:xfrm>
              <a:off x="2425561" y="957778"/>
              <a:ext cx="2664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FF"/>
                  </a:solidFill>
                  <a:latin typeface="Apple Chancery"/>
                  <a:cs typeface="Apple Chancery"/>
                </a:rPr>
                <a:t>Hydrogen</a:t>
              </a:r>
              <a:endParaRPr lang="en-US" sz="4400" b="1" dirty="0">
                <a:solidFill>
                  <a:srgbClr val="FF00FF"/>
                </a:solidFill>
                <a:latin typeface="Apple Chancery"/>
                <a:cs typeface="Apple Chancery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853631" y="1009833"/>
              <a:ext cx="1582340" cy="333140"/>
            </a:xfrm>
            <a:custGeom>
              <a:avLst/>
              <a:gdLst>
                <a:gd name="connsiteX0" fmla="*/ 2508842 w 2508842"/>
                <a:gd name="connsiteY0" fmla="*/ 365802 h 365802"/>
                <a:gd name="connsiteX1" fmla="*/ 968142 w 2508842"/>
                <a:gd name="connsiteY1" fmla="*/ 1430 h 365802"/>
                <a:gd name="connsiteX2" fmla="*/ 0 w 2508842"/>
                <a:gd name="connsiteY2" fmla="*/ 230464 h 36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8842" h="365802">
                  <a:moveTo>
                    <a:pt x="2508842" y="365802"/>
                  </a:moveTo>
                  <a:cubicBezTo>
                    <a:pt x="1947562" y="194894"/>
                    <a:pt x="1386282" y="23986"/>
                    <a:pt x="968142" y="1430"/>
                  </a:cubicBezTo>
                  <a:cubicBezTo>
                    <a:pt x="550002" y="-21126"/>
                    <a:pt x="0" y="230464"/>
                    <a:pt x="0" y="230464"/>
                  </a:cubicBezTo>
                </a:path>
              </a:pathLst>
            </a:custGeom>
            <a:noFill/>
            <a:ln w="57150" cmpd="sng">
              <a:solidFill>
                <a:srgbClr val="FF00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FF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787400"/>
            <a:ext cx="8950601" cy="526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5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0253" y="1207633"/>
            <a:ext cx="489276" cy="510120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253" y="1717753"/>
            <a:ext cx="489276" cy="2894154"/>
          </a:xfrm>
          <a:prstGeom prst="rect">
            <a:avLst/>
          </a:prstGeom>
          <a:gradFill flip="none" rotWithShape="1">
            <a:gsLst>
              <a:gs pos="53000">
                <a:srgbClr val="FF00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5944" y="332085"/>
            <a:ext cx="502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/>
                <a:cs typeface="Arial"/>
              </a:rPr>
              <a:t>A Periodic Table of the Elements</a:t>
            </a:r>
            <a:endParaRPr lang="en-US" sz="2400" b="1" i="1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5350" y="1238865"/>
            <a:ext cx="1848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Alkali Metals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787400"/>
            <a:ext cx="8950601" cy="526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13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5112526" cy="4368428"/>
          </a:xfrm>
        </p:spPr>
        <p:txBody>
          <a:bodyPr/>
          <a:lstStyle/>
          <a:p>
            <a:r>
              <a:rPr lang="en-US" dirty="0" smtClean="0"/>
              <a:t>Highly Reactive Group (most reactive metals)</a:t>
            </a:r>
          </a:p>
          <a:p>
            <a:r>
              <a:rPr lang="en-US" dirty="0" smtClean="0"/>
              <a:t>Like to “give away” 1 electron because outer orbital has one lone electron.</a:t>
            </a:r>
          </a:p>
          <a:p>
            <a:r>
              <a:rPr lang="en-US" dirty="0" smtClean="0"/>
              <a:t>Not usually found alone in nature – found combined with other elements.</a:t>
            </a:r>
          </a:p>
          <a:p>
            <a:r>
              <a:rPr lang="en-US" dirty="0" smtClean="0"/>
              <a:t>Solids at room temperature, but soft metals, can cut with a knife.</a:t>
            </a:r>
            <a:endParaRPr lang="en-US" dirty="0"/>
          </a:p>
        </p:txBody>
      </p:sp>
      <p:pic>
        <p:nvPicPr>
          <p:cNvPr id="4" name="Picture 3" descr="Screen shot 2013-09-29 at 10.37.44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39" y="2286002"/>
            <a:ext cx="3048000" cy="1797050"/>
          </a:xfrm>
          <a:prstGeom prst="rect">
            <a:avLst/>
          </a:prstGeom>
        </p:spPr>
      </p:pic>
      <p:pic>
        <p:nvPicPr>
          <p:cNvPr id="5" name="Picture 4" descr="Screen shot 2013-09-29 at 10.41.02 P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65" y="4414732"/>
            <a:ext cx="3806316" cy="20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0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0253" y="1207633"/>
            <a:ext cx="489276" cy="510120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529" y="171775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rgbClr val="FF8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0253" y="1717753"/>
            <a:ext cx="489276" cy="2894154"/>
          </a:xfrm>
          <a:prstGeom prst="rect">
            <a:avLst/>
          </a:prstGeom>
          <a:gradFill flip="none" rotWithShape="1">
            <a:gsLst>
              <a:gs pos="53000">
                <a:srgbClr val="FF00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5944" y="332085"/>
            <a:ext cx="502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/>
                <a:cs typeface="Arial"/>
              </a:rPr>
              <a:t>A Periodic Table of the Elements</a:t>
            </a:r>
            <a:endParaRPr lang="en-US" sz="2400" b="1" i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5350" y="1238865"/>
            <a:ext cx="2921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Alkaline Earth Me</a:t>
            </a:r>
            <a:r>
              <a:rPr lang="en-US" sz="2400" b="1" dirty="0" smtClean="0">
                <a:solidFill>
                  <a:srgbClr val="E46C0A"/>
                </a:solidFill>
              </a:rPr>
              <a:t>tals</a:t>
            </a:r>
            <a:endParaRPr lang="en-US" sz="2400" b="1" dirty="0">
              <a:solidFill>
                <a:srgbClr val="E46C0A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7" y="793750"/>
            <a:ext cx="8950601" cy="526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2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Alkaline Earth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5112526" cy="4368428"/>
          </a:xfrm>
        </p:spPr>
        <p:txBody>
          <a:bodyPr/>
          <a:lstStyle/>
          <a:p>
            <a:r>
              <a:rPr lang="en-US" dirty="0" smtClean="0"/>
              <a:t>Very Reactive Group</a:t>
            </a:r>
          </a:p>
          <a:p>
            <a:r>
              <a:rPr lang="en-US" dirty="0" smtClean="0"/>
              <a:t>Like to “give away” 2 electrons because outer orbital has two lone electron.</a:t>
            </a:r>
          </a:p>
          <a:p>
            <a:r>
              <a:rPr lang="en-US" dirty="0" smtClean="0"/>
              <a:t>Not usually found alone in nature – found combined with other elements.</a:t>
            </a:r>
          </a:p>
          <a:p>
            <a:r>
              <a:rPr lang="en-US" dirty="0" smtClean="0"/>
              <a:t>Harder and denser.</a:t>
            </a:r>
          </a:p>
          <a:p>
            <a:r>
              <a:rPr lang="en-US" dirty="0" smtClean="0"/>
              <a:t>Higher Boiling Points.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729" y="1981200"/>
            <a:ext cx="3175000" cy="208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9177" y="4064000"/>
            <a:ext cx="10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Calcium</a:t>
            </a:r>
            <a:endParaRPr lang="en-US" dirty="0"/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729" y="4444628"/>
            <a:ext cx="31750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98790" y="6269253"/>
            <a:ext cx="142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Magnesium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2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0253" y="1207633"/>
            <a:ext cx="489276" cy="510120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529" y="171775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rgbClr val="FF8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0253" y="1717753"/>
            <a:ext cx="489276" cy="2894154"/>
          </a:xfrm>
          <a:prstGeom prst="rect">
            <a:avLst/>
          </a:prstGeom>
          <a:gradFill flip="none" rotWithShape="1">
            <a:gsLst>
              <a:gs pos="53000">
                <a:srgbClr val="FF00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5944" y="332085"/>
            <a:ext cx="502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/>
                <a:cs typeface="Arial"/>
              </a:rPr>
              <a:t>A Periodic Table of the Elements</a:t>
            </a:r>
            <a:endParaRPr lang="en-US" sz="2400" b="1" i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3468" y="1249276"/>
            <a:ext cx="1872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Boron Family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5236" y="172410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chemeClr val="tx2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787400"/>
            <a:ext cx="8950601" cy="526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4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Boron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4340811" cy="4144963"/>
          </a:xfrm>
        </p:spPr>
        <p:txBody>
          <a:bodyPr/>
          <a:lstStyle/>
          <a:p>
            <a:r>
              <a:rPr lang="en-US" dirty="0" smtClean="0"/>
              <a:t>3 electrons in outer “ring”</a:t>
            </a:r>
          </a:p>
          <a:p>
            <a:r>
              <a:rPr lang="en-US" dirty="0" smtClean="0"/>
              <a:t>Like to “give up” electron</a:t>
            </a:r>
          </a:p>
          <a:p>
            <a:r>
              <a:rPr lang="en-US" dirty="0" smtClean="0"/>
              <a:t>Boron is a metalloid</a:t>
            </a:r>
          </a:p>
          <a:p>
            <a:r>
              <a:rPr lang="en-US" dirty="0" smtClean="0"/>
              <a:t>All the rest are metals- Aluminum, Gallium, Indium, and Thallium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Group 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709" y="379024"/>
            <a:ext cx="1782717" cy="1468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734" y="2095500"/>
            <a:ext cx="2195649" cy="2195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781" y="4550592"/>
            <a:ext cx="2667000" cy="200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99123" y="1462826"/>
            <a:ext cx="80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Boron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17457" y="3881751"/>
            <a:ext cx="127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Aluminum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10642" y="6281863"/>
            <a:ext cx="102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Gallium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4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26809"/>
            <a:ext cx="7556313" cy="1156702"/>
          </a:xfrm>
        </p:spPr>
        <p:txBody>
          <a:bodyPr/>
          <a:lstStyle/>
          <a:p>
            <a:r>
              <a:rPr lang="en-US" sz="4400" dirty="0" smtClean="0"/>
              <a:t>Objectives: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10312"/>
            <a:ext cx="7556313" cy="4515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Students will be able to:</a:t>
            </a:r>
          </a:p>
          <a:p>
            <a:pPr lvl="1"/>
            <a:r>
              <a:rPr lang="en-US" sz="2800" dirty="0" smtClean="0"/>
              <a:t>Explain how elements are organized.</a:t>
            </a:r>
          </a:p>
          <a:p>
            <a:pPr lvl="1"/>
            <a:r>
              <a:rPr lang="en-US" sz="2800" dirty="0" smtClean="0"/>
              <a:t>Distinguish between families and groups.</a:t>
            </a:r>
          </a:p>
          <a:p>
            <a:pPr lvl="1"/>
            <a:r>
              <a:rPr lang="en-US" sz="2800" dirty="0"/>
              <a:t>Identify elements with similar properties.</a:t>
            </a:r>
          </a:p>
          <a:p>
            <a:pPr lvl="1"/>
            <a:r>
              <a:rPr lang="en-US" sz="2800" dirty="0"/>
              <a:t>Label large </a:t>
            </a:r>
            <a:r>
              <a:rPr lang="en-US" sz="2800" dirty="0" smtClean="0"/>
              <a:t>groups</a:t>
            </a:r>
            <a:r>
              <a:rPr lang="en-US" sz="2800" dirty="0"/>
              <a:t> </a:t>
            </a:r>
            <a:r>
              <a:rPr lang="en-US" sz="2800" dirty="0" smtClean="0"/>
              <a:t>of elements.</a:t>
            </a:r>
          </a:p>
          <a:p>
            <a:pPr lvl="1"/>
            <a:r>
              <a:rPr lang="en-US" sz="2800" dirty="0" smtClean="0"/>
              <a:t>Predict properties of the substance or position on the table based on given patterns.</a:t>
            </a:r>
          </a:p>
        </p:txBody>
      </p:sp>
    </p:spTree>
    <p:extLst>
      <p:ext uri="{BB962C8B-B14F-4D97-AF65-F5344CB8AC3E}">
        <p14:creationId xmlns:p14="http://schemas.microsoft.com/office/powerpoint/2010/main" val="3420932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5236" y="171140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chemeClr val="tx2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0253" y="1207633"/>
            <a:ext cx="489276" cy="510120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68793" y="1717753"/>
            <a:ext cx="489276" cy="2894154"/>
          </a:xfrm>
          <a:prstGeom prst="rect">
            <a:avLst/>
          </a:prstGeom>
          <a:gradFill flip="none" rotWithShape="1">
            <a:gsLst>
              <a:gs pos="49000">
                <a:srgbClr val="FF6666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9529" y="171775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rgbClr val="FF8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0253" y="1717753"/>
            <a:ext cx="489276" cy="2894154"/>
          </a:xfrm>
          <a:prstGeom prst="rect">
            <a:avLst/>
          </a:prstGeom>
          <a:gradFill flip="none" rotWithShape="1">
            <a:gsLst>
              <a:gs pos="53000">
                <a:srgbClr val="FF00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5944" y="332085"/>
            <a:ext cx="502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/>
                <a:cs typeface="Arial"/>
              </a:rPr>
              <a:t>A Periodic Table of the Elements</a:t>
            </a:r>
            <a:endParaRPr lang="en-US" sz="2400" b="1" i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87318" y="1249276"/>
            <a:ext cx="2014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66"/>
                </a:solidFill>
              </a:rPr>
              <a:t>Carbon Family</a:t>
            </a:r>
            <a:endParaRPr lang="en-US" sz="2400" b="1" dirty="0">
              <a:solidFill>
                <a:srgbClr val="FF666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787400"/>
            <a:ext cx="8950601" cy="526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9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3504789" cy="4144963"/>
          </a:xfrm>
        </p:spPr>
        <p:txBody>
          <a:bodyPr/>
          <a:lstStyle/>
          <a:p>
            <a:r>
              <a:rPr lang="en-US" dirty="0" smtClean="0"/>
              <a:t>4 electrons in the outermost “ring”</a:t>
            </a:r>
          </a:p>
          <a:p>
            <a:r>
              <a:rPr lang="en-US" dirty="0" smtClean="0"/>
              <a:t>Non-metals: Carbon &amp; </a:t>
            </a:r>
            <a:r>
              <a:rPr lang="en-US" dirty="0" err="1" smtClean="0"/>
              <a:t>Silcon</a:t>
            </a:r>
            <a:r>
              <a:rPr lang="en-US" dirty="0" smtClean="0"/>
              <a:t> (share electrons)</a:t>
            </a:r>
          </a:p>
          <a:p>
            <a:r>
              <a:rPr lang="en-US" dirty="0" smtClean="0"/>
              <a:t>Metalloids: Silicon &amp; Germanium </a:t>
            </a:r>
          </a:p>
          <a:p>
            <a:r>
              <a:rPr lang="en-US" dirty="0" smtClean="0"/>
              <a:t>Metals: Tin &amp; Lead (lose electrons)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Group 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787" y="381000"/>
            <a:ext cx="26670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5536" y="72100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152" y="2079148"/>
            <a:ext cx="1741831" cy="12109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8962" y="3290135"/>
            <a:ext cx="89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Silicon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642" y="2684642"/>
            <a:ext cx="1916948" cy="19169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787" y="4326946"/>
            <a:ext cx="144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Germanium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535" y="4601590"/>
            <a:ext cx="2258465" cy="13873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36544" y="5898333"/>
            <a:ext cx="51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948" y="4970922"/>
            <a:ext cx="2667000" cy="1689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87787" y="6384649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7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85236" y="171140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chemeClr val="tx2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0253" y="1207633"/>
            <a:ext cx="489276" cy="510120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58069" y="1717753"/>
            <a:ext cx="489276" cy="28941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68793" y="1717753"/>
            <a:ext cx="489276" cy="2894154"/>
          </a:xfrm>
          <a:prstGeom prst="rect">
            <a:avLst/>
          </a:prstGeom>
          <a:gradFill flip="none" rotWithShape="1">
            <a:gsLst>
              <a:gs pos="49000">
                <a:srgbClr val="FF6666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9529" y="171775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rgbClr val="FF8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0253" y="1717753"/>
            <a:ext cx="489276" cy="2894154"/>
          </a:xfrm>
          <a:prstGeom prst="rect">
            <a:avLst/>
          </a:prstGeom>
          <a:gradFill flip="none" rotWithShape="1">
            <a:gsLst>
              <a:gs pos="53000">
                <a:srgbClr val="FF00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5944" y="332085"/>
            <a:ext cx="502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/>
                <a:cs typeface="Arial"/>
              </a:rPr>
              <a:t>A Periodic Table of the Elements</a:t>
            </a:r>
            <a:endParaRPr lang="en-US" sz="2400" b="1" i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798" y="882122"/>
            <a:ext cx="222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Nitrogen Family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787400"/>
            <a:ext cx="8950601" cy="526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59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3392248" cy="4144963"/>
          </a:xfrm>
        </p:spPr>
        <p:txBody>
          <a:bodyPr/>
          <a:lstStyle/>
          <a:p>
            <a:r>
              <a:rPr lang="en-US" dirty="0" smtClean="0"/>
              <a:t>5 electrons in outermost “ring”.</a:t>
            </a:r>
          </a:p>
          <a:p>
            <a:r>
              <a:rPr lang="en-US" dirty="0" smtClean="0"/>
              <a:t>Like to “share or take” 3 electrons</a:t>
            </a:r>
          </a:p>
          <a:p>
            <a:r>
              <a:rPr lang="en-US" dirty="0" smtClean="0"/>
              <a:t>Group has metals, nonmetals, and metalloids.</a:t>
            </a:r>
          </a:p>
          <a:p>
            <a:r>
              <a:rPr lang="en-US" dirty="0" smtClean="0"/>
              <a:t>Decrease in reactivity as you go down the column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Group 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478" y="570753"/>
            <a:ext cx="2061736" cy="2061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4879" y="2238510"/>
            <a:ext cx="1111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Nitrogen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714" y="2946400"/>
            <a:ext cx="2667000" cy="96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06597" y="3911600"/>
            <a:ext cx="1431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Phosphorus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756" y="4280932"/>
            <a:ext cx="2667000" cy="15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18583" y="5435600"/>
            <a:ext cx="100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Arsenic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9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5236" y="171775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chemeClr val="tx2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0253" y="1207633"/>
            <a:ext cx="489276" cy="510120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7345" y="1717753"/>
            <a:ext cx="489276" cy="28941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58069" y="1717753"/>
            <a:ext cx="489276" cy="28941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68793" y="1717753"/>
            <a:ext cx="489276" cy="2894154"/>
          </a:xfrm>
          <a:prstGeom prst="rect">
            <a:avLst/>
          </a:prstGeom>
          <a:gradFill flip="none" rotWithShape="1">
            <a:gsLst>
              <a:gs pos="49000">
                <a:srgbClr val="FF6666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9529" y="171775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rgbClr val="FF8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0253" y="1717753"/>
            <a:ext cx="489276" cy="2894154"/>
          </a:xfrm>
          <a:prstGeom prst="rect">
            <a:avLst/>
          </a:prstGeom>
          <a:gradFill flip="none" rotWithShape="1">
            <a:gsLst>
              <a:gs pos="53000">
                <a:srgbClr val="FF00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5944" y="332085"/>
            <a:ext cx="502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/>
                <a:cs typeface="Arial"/>
              </a:rPr>
              <a:t>A Periodic Table of the Elements</a:t>
            </a:r>
            <a:endParaRPr lang="en-US" sz="2400" b="1" i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91310" y="879126"/>
            <a:ext cx="1623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E46C0A"/>
                </a:solidFill>
              </a:rPr>
              <a:t>Chalcogens</a:t>
            </a:r>
            <a:endParaRPr lang="en-US" sz="2400" b="1" dirty="0">
              <a:solidFill>
                <a:srgbClr val="E46C0A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787400"/>
            <a:ext cx="8950601" cy="526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7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Chalcogens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627" y="1981200"/>
            <a:ext cx="4453353" cy="4144963"/>
          </a:xfrm>
        </p:spPr>
        <p:txBody>
          <a:bodyPr/>
          <a:lstStyle/>
          <a:p>
            <a:r>
              <a:rPr lang="en-US" dirty="0" smtClean="0"/>
              <a:t>6 electrons in outer “ring”</a:t>
            </a:r>
          </a:p>
          <a:p>
            <a:r>
              <a:rPr lang="en-US" dirty="0" smtClean="0"/>
              <a:t>Like to “take or share” 2 electrons</a:t>
            </a:r>
          </a:p>
          <a:p>
            <a:r>
              <a:rPr lang="en-US" dirty="0" smtClean="0"/>
              <a:t>Decrease in reactivity as you go down the column</a:t>
            </a:r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Group 16 (Sometimes called Oxygen Group)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225" y="3177561"/>
            <a:ext cx="2058253" cy="1548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150" y="4726151"/>
            <a:ext cx="2109515" cy="1757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860" y="217525"/>
            <a:ext cx="1593140" cy="29600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85378" y="6484080"/>
            <a:ext cx="116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Selenium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12648" y="2808229"/>
            <a:ext cx="103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7429" y="4356819"/>
            <a:ext cx="79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Sulfur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5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091586" y="171775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chemeClr val="tx2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0253" y="1207633"/>
            <a:ext cx="489276" cy="510120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36621" y="1717753"/>
            <a:ext cx="489276" cy="2894154"/>
          </a:xfrm>
          <a:prstGeom prst="rect">
            <a:avLst/>
          </a:prstGeom>
          <a:gradFill flip="none" rotWithShape="1">
            <a:gsLst>
              <a:gs pos="59000">
                <a:srgbClr val="800080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47345" y="1717753"/>
            <a:ext cx="489276" cy="28941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58069" y="1717753"/>
            <a:ext cx="489276" cy="28941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68793" y="1717753"/>
            <a:ext cx="489276" cy="2894154"/>
          </a:xfrm>
          <a:prstGeom prst="rect">
            <a:avLst/>
          </a:prstGeom>
          <a:gradFill flip="none" rotWithShape="1">
            <a:gsLst>
              <a:gs pos="49000">
                <a:srgbClr val="FF6666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9529" y="171775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rgbClr val="FF8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0253" y="1717753"/>
            <a:ext cx="489276" cy="2894154"/>
          </a:xfrm>
          <a:prstGeom prst="rect">
            <a:avLst/>
          </a:prstGeom>
          <a:gradFill flip="none" rotWithShape="1">
            <a:gsLst>
              <a:gs pos="53000">
                <a:srgbClr val="FF00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5944" y="332085"/>
            <a:ext cx="502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/>
                <a:cs typeface="Arial"/>
              </a:rPr>
              <a:t>A Periodic Table of the Elements</a:t>
            </a:r>
            <a:endParaRPr lang="en-US" sz="2400" b="1" i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5278" y="908271"/>
            <a:ext cx="1360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80"/>
                </a:solidFill>
              </a:rPr>
              <a:t>Halogens</a:t>
            </a:r>
            <a:endParaRPr lang="en-US" sz="2400" b="1" dirty="0">
              <a:solidFill>
                <a:srgbClr val="80008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787400"/>
            <a:ext cx="8950601" cy="526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1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4099652" cy="4144963"/>
          </a:xfrm>
        </p:spPr>
        <p:txBody>
          <a:bodyPr/>
          <a:lstStyle/>
          <a:p>
            <a:r>
              <a:rPr lang="en-US" dirty="0" smtClean="0"/>
              <a:t>Outer shells are almost full. (Need 1 electron)</a:t>
            </a:r>
          </a:p>
          <a:p>
            <a:r>
              <a:rPr lang="en-US" dirty="0" smtClean="0"/>
              <a:t>Very reactive </a:t>
            </a:r>
          </a:p>
          <a:p>
            <a:r>
              <a:rPr lang="en-US" dirty="0" smtClean="0"/>
              <a:t>Fluorine (F), Chlorine (</a:t>
            </a:r>
            <a:r>
              <a:rPr lang="en-US" dirty="0" err="1" smtClean="0"/>
              <a:t>Cl</a:t>
            </a:r>
            <a:r>
              <a:rPr lang="en-US" dirty="0" smtClean="0"/>
              <a:t>), Bromine (Br), Iodine (I), Astatine (At)</a:t>
            </a:r>
          </a:p>
          <a:p>
            <a:r>
              <a:rPr lang="en-US" dirty="0" smtClean="0"/>
              <a:t>“salt-formers”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Group 17</a:t>
            </a:r>
            <a:endParaRPr lang="en-US" dirty="0"/>
          </a:p>
        </p:txBody>
      </p:sp>
      <p:pic>
        <p:nvPicPr>
          <p:cNvPr id="5" name="Picture 4" descr="Screen shot 2013-09-29 at 10.46.52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54" y="2691928"/>
            <a:ext cx="3962917" cy="2638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0525" y="5498098"/>
            <a:ext cx="4593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to watch a You Tube About Halogens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1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091586" y="171775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chemeClr val="tx2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0253" y="1207633"/>
            <a:ext cx="489276" cy="510120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25897" y="1207633"/>
            <a:ext cx="489276" cy="3404274"/>
          </a:xfrm>
          <a:prstGeom prst="rect">
            <a:avLst/>
          </a:prstGeom>
          <a:gradFill flip="none" rotWithShape="1">
            <a:gsLst>
              <a:gs pos="52000">
                <a:srgbClr val="FFFF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36621" y="1717753"/>
            <a:ext cx="489276" cy="2894154"/>
          </a:xfrm>
          <a:prstGeom prst="rect">
            <a:avLst/>
          </a:prstGeom>
          <a:gradFill flip="none" rotWithShape="1">
            <a:gsLst>
              <a:gs pos="59000">
                <a:srgbClr val="800080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47345" y="1717753"/>
            <a:ext cx="489276" cy="28941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58069" y="1717753"/>
            <a:ext cx="489276" cy="28941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68793" y="1717753"/>
            <a:ext cx="489276" cy="2894154"/>
          </a:xfrm>
          <a:prstGeom prst="rect">
            <a:avLst/>
          </a:prstGeom>
          <a:gradFill flip="none" rotWithShape="1">
            <a:gsLst>
              <a:gs pos="49000">
                <a:srgbClr val="FF6666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9529" y="171775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rgbClr val="FF8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0253" y="1717753"/>
            <a:ext cx="489276" cy="2894154"/>
          </a:xfrm>
          <a:prstGeom prst="rect">
            <a:avLst/>
          </a:prstGeom>
          <a:gradFill flip="none" rotWithShape="1">
            <a:gsLst>
              <a:gs pos="53000">
                <a:srgbClr val="FF00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5944" y="332085"/>
            <a:ext cx="502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/>
                <a:cs typeface="Arial"/>
              </a:rPr>
              <a:t>A Periodic Table of the Elements</a:t>
            </a:r>
            <a:endParaRPr lang="en-US" sz="2400" b="1" i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3505" y="829255"/>
            <a:ext cx="176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Noble Gases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787400"/>
            <a:ext cx="8950601" cy="526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1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Noble Gases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8475" y="1981200"/>
            <a:ext cx="4389043" cy="4144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“Happiest” elements of all.</a:t>
            </a:r>
          </a:p>
          <a:p>
            <a:r>
              <a:rPr lang="en-US" dirty="0" smtClean="0"/>
              <a:t>Have full outer shells of eight electrons. (Except Helium which only has 2 but has a full shell with 2)</a:t>
            </a:r>
          </a:p>
          <a:p>
            <a:r>
              <a:rPr lang="en-US" dirty="0" smtClean="0"/>
              <a:t>Non-reactive (Inert)</a:t>
            </a:r>
          </a:p>
          <a:p>
            <a:r>
              <a:rPr lang="en-US" dirty="0" smtClean="0"/>
              <a:t>Helium (He), Neon (Ne), Argon (</a:t>
            </a:r>
            <a:r>
              <a:rPr lang="en-US" dirty="0" err="1" smtClean="0"/>
              <a:t>Ar</a:t>
            </a:r>
            <a:r>
              <a:rPr lang="en-US" dirty="0" smtClean="0"/>
              <a:t>), Krypton (Kr), Xenon (</a:t>
            </a:r>
            <a:r>
              <a:rPr lang="en-US" dirty="0" err="1" smtClean="0"/>
              <a:t>Xe</a:t>
            </a:r>
            <a:r>
              <a:rPr lang="en-US" dirty="0" smtClean="0"/>
              <a:t>), and Radon (</a:t>
            </a:r>
            <a:r>
              <a:rPr lang="en-US" dirty="0" err="1" smtClean="0"/>
              <a:t>Rn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Stabilize Reactions quickly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Group 18 (XVIII)</a:t>
            </a:r>
            <a:endParaRPr lang="en-US" dirty="0"/>
          </a:p>
        </p:txBody>
      </p:sp>
      <p:pic>
        <p:nvPicPr>
          <p:cNvPr id="7" name="Picture 6" descr="Screen shot 2013-09-29 at 10.51.36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67" y="2628226"/>
            <a:ext cx="3213100" cy="127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81060" y="3918857"/>
            <a:ext cx="2815099" cy="651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to watch a </a:t>
            </a:r>
            <a:r>
              <a:rPr lang="en-US" dirty="0" err="1" smtClean="0"/>
              <a:t>Youtube</a:t>
            </a:r>
            <a:r>
              <a:rPr lang="en-US" dirty="0" smtClean="0"/>
              <a:t> about Noble Gases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8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Element</a:t>
            </a:r>
            <a:r>
              <a:rPr lang="en-US" dirty="0" smtClean="0"/>
              <a:t>- a single kind of atom</a:t>
            </a:r>
          </a:p>
          <a:p>
            <a:r>
              <a:rPr lang="en-US" b="1" u="sng" dirty="0" smtClean="0"/>
              <a:t>Atom</a:t>
            </a:r>
            <a:r>
              <a:rPr lang="en-US" dirty="0" smtClean="0"/>
              <a:t>- smallest, basic unit of matter</a:t>
            </a:r>
          </a:p>
          <a:p>
            <a:r>
              <a:rPr lang="en-US" b="1" u="sng" dirty="0" smtClean="0"/>
              <a:t>Period</a:t>
            </a:r>
            <a:r>
              <a:rPr lang="en-US" dirty="0" smtClean="0"/>
              <a:t>- Horizontal Rows on the periodic table</a:t>
            </a:r>
          </a:p>
          <a:p>
            <a:r>
              <a:rPr lang="en-US" b="1" u="sng" dirty="0" smtClean="0"/>
              <a:t>Group/Family</a:t>
            </a:r>
            <a:r>
              <a:rPr lang="en-US" dirty="0" smtClean="0"/>
              <a:t>- Vertical Columns; elements in the same group have the same number of electrons in the outer orbital; react in similar ways because they bond in similar ways</a:t>
            </a:r>
          </a:p>
          <a:p>
            <a:r>
              <a:rPr lang="en-US" b="1" u="sng" dirty="0" smtClean="0"/>
              <a:t>Atomic Number</a:t>
            </a:r>
            <a:r>
              <a:rPr lang="en-US" dirty="0" smtClean="0"/>
              <a:t>- number of protons in the atom</a:t>
            </a:r>
            <a:endParaRPr lang="en-US" b="1" u="sng" dirty="0" smtClean="0"/>
          </a:p>
          <a:p>
            <a:r>
              <a:rPr lang="en-US" b="1" u="sng" dirty="0" smtClean="0"/>
              <a:t>Atomic Mass</a:t>
            </a:r>
            <a:r>
              <a:rPr lang="en-US" dirty="0" smtClean="0"/>
              <a:t>- number of protons and neutrons in the atom (average mass of all atoms of that kind, including isotopes)</a:t>
            </a:r>
            <a:endParaRPr lang="en-US" b="1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65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091586" y="171775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chemeClr val="tx2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0253" y="1207633"/>
            <a:ext cx="489276" cy="510120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25897" y="1207633"/>
            <a:ext cx="489276" cy="3404274"/>
          </a:xfrm>
          <a:prstGeom prst="rect">
            <a:avLst/>
          </a:prstGeom>
          <a:gradFill flip="none" rotWithShape="1">
            <a:gsLst>
              <a:gs pos="52000">
                <a:srgbClr val="FFFF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36621" y="1717753"/>
            <a:ext cx="489276" cy="2894154"/>
          </a:xfrm>
          <a:prstGeom prst="rect">
            <a:avLst/>
          </a:prstGeom>
          <a:gradFill flip="none" rotWithShape="1">
            <a:gsLst>
              <a:gs pos="59000">
                <a:srgbClr val="800080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47345" y="1717753"/>
            <a:ext cx="489276" cy="28941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58069" y="1717753"/>
            <a:ext cx="489276" cy="28941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68793" y="1717753"/>
            <a:ext cx="489276" cy="2894154"/>
          </a:xfrm>
          <a:prstGeom prst="rect">
            <a:avLst/>
          </a:prstGeom>
          <a:gradFill flip="none" rotWithShape="1">
            <a:gsLst>
              <a:gs pos="49000">
                <a:srgbClr val="FF6666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9529" y="171775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rgbClr val="FF8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0253" y="1717753"/>
            <a:ext cx="489276" cy="2894154"/>
          </a:xfrm>
          <a:prstGeom prst="rect">
            <a:avLst/>
          </a:prstGeom>
          <a:gradFill flip="none" rotWithShape="1">
            <a:gsLst>
              <a:gs pos="53000">
                <a:srgbClr val="FF00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5944" y="332085"/>
            <a:ext cx="502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/>
                <a:cs typeface="Arial"/>
              </a:rPr>
              <a:t>A Periodic Table of the Elements</a:t>
            </a:r>
            <a:endParaRPr lang="en-US" sz="2400" b="1" i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9392" y="999420"/>
            <a:ext cx="337484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0040"/>
                </a:solidFill>
              </a:rPr>
              <a:t>Main Group</a:t>
            </a:r>
          </a:p>
          <a:p>
            <a:pPr algn="ctr"/>
            <a:r>
              <a:rPr lang="en-US" sz="2400" b="1" dirty="0" smtClean="0">
                <a:solidFill>
                  <a:srgbClr val="800040"/>
                </a:solidFill>
              </a:rPr>
              <a:t>or </a:t>
            </a:r>
          </a:p>
          <a:p>
            <a:pPr algn="ctr"/>
            <a:r>
              <a:rPr lang="en-US" sz="2400" b="1" dirty="0" smtClean="0">
                <a:solidFill>
                  <a:srgbClr val="800040"/>
                </a:solidFill>
              </a:rPr>
              <a:t>Representative Elements</a:t>
            </a:r>
            <a:endParaRPr lang="en-US" sz="2400" b="1" dirty="0">
              <a:solidFill>
                <a:srgbClr val="80004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787400"/>
            <a:ext cx="8950601" cy="526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4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097936" y="171775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chemeClr val="tx2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0253" y="1207633"/>
            <a:ext cx="489276" cy="510120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25897" y="1207633"/>
            <a:ext cx="489276" cy="3404274"/>
          </a:xfrm>
          <a:prstGeom prst="rect">
            <a:avLst/>
          </a:prstGeom>
          <a:gradFill flip="none" rotWithShape="1">
            <a:gsLst>
              <a:gs pos="52000">
                <a:srgbClr val="FFFF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36621" y="1717753"/>
            <a:ext cx="489276" cy="2894154"/>
          </a:xfrm>
          <a:prstGeom prst="rect">
            <a:avLst/>
          </a:prstGeom>
          <a:gradFill flip="none" rotWithShape="1">
            <a:gsLst>
              <a:gs pos="59000">
                <a:srgbClr val="800080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47345" y="1717753"/>
            <a:ext cx="489276" cy="28941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58069" y="1717753"/>
            <a:ext cx="489276" cy="28941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68793" y="1717753"/>
            <a:ext cx="489276" cy="2894154"/>
          </a:xfrm>
          <a:prstGeom prst="rect">
            <a:avLst/>
          </a:prstGeom>
          <a:gradFill flip="none" rotWithShape="1">
            <a:gsLst>
              <a:gs pos="49000">
                <a:srgbClr val="FF6666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38804" y="2675531"/>
            <a:ext cx="4861533" cy="1936376"/>
          </a:xfrm>
          <a:prstGeom prst="rect">
            <a:avLst/>
          </a:prstGeom>
          <a:gradFill flip="none" rotWithShape="1">
            <a:gsLst>
              <a:gs pos="64000">
                <a:srgbClr val="0000FF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9529" y="171775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rgbClr val="FF8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0253" y="1717753"/>
            <a:ext cx="489276" cy="2894154"/>
          </a:xfrm>
          <a:prstGeom prst="rect">
            <a:avLst/>
          </a:prstGeom>
          <a:gradFill flip="none" rotWithShape="1">
            <a:gsLst>
              <a:gs pos="53000">
                <a:srgbClr val="FF00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5944" y="332085"/>
            <a:ext cx="502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/>
                <a:cs typeface="Arial"/>
              </a:rPr>
              <a:t>A Periodic Table of the Elements</a:t>
            </a:r>
            <a:endParaRPr lang="en-US" sz="2400" b="1" i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363" y="1759397"/>
            <a:ext cx="2722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Transition Elements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787400"/>
            <a:ext cx="8950601" cy="526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8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7936" y="171775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chemeClr val="tx2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0253" y="1207633"/>
            <a:ext cx="489276" cy="510120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3726" y="5054422"/>
            <a:ext cx="6797818" cy="947367"/>
          </a:xfrm>
          <a:prstGeom prst="rect">
            <a:avLst/>
          </a:prstGeom>
          <a:gradFill flip="none" rotWithShape="1">
            <a:gsLst>
              <a:gs pos="7900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25897" y="1207633"/>
            <a:ext cx="489276" cy="3404274"/>
          </a:xfrm>
          <a:prstGeom prst="rect">
            <a:avLst/>
          </a:prstGeom>
          <a:gradFill flip="none" rotWithShape="1">
            <a:gsLst>
              <a:gs pos="52000">
                <a:srgbClr val="FFFF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36621" y="1717753"/>
            <a:ext cx="489276" cy="2894154"/>
          </a:xfrm>
          <a:prstGeom prst="rect">
            <a:avLst/>
          </a:prstGeom>
          <a:gradFill flip="none" rotWithShape="1">
            <a:gsLst>
              <a:gs pos="59000">
                <a:srgbClr val="800080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47345" y="1717753"/>
            <a:ext cx="489276" cy="28941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58069" y="1717753"/>
            <a:ext cx="489276" cy="28941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68793" y="1717753"/>
            <a:ext cx="489276" cy="2894154"/>
          </a:xfrm>
          <a:prstGeom prst="rect">
            <a:avLst/>
          </a:prstGeom>
          <a:gradFill flip="none" rotWithShape="1">
            <a:gsLst>
              <a:gs pos="49000">
                <a:srgbClr val="FF6666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38804" y="2675531"/>
            <a:ext cx="4861533" cy="1936376"/>
          </a:xfrm>
          <a:prstGeom prst="rect">
            <a:avLst/>
          </a:prstGeom>
          <a:gradFill flip="none" rotWithShape="1">
            <a:gsLst>
              <a:gs pos="64000">
                <a:srgbClr val="0000FF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9529" y="171775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rgbClr val="FF8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0253" y="1717753"/>
            <a:ext cx="489276" cy="2894154"/>
          </a:xfrm>
          <a:prstGeom prst="rect">
            <a:avLst/>
          </a:prstGeom>
          <a:gradFill flip="none" rotWithShape="1">
            <a:gsLst>
              <a:gs pos="53000">
                <a:srgbClr val="FF00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5944" y="332085"/>
            <a:ext cx="502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/>
                <a:cs typeface="Arial"/>
              </a:rPr>
              <a:t>A Periodic Table of the Elements</a:t>
            </a:r>
            <a:endParaRPr lang="en-US" sz="2400" b="1" i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2254" y="4603168"/>
            <a:ext cx="5225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Inner Transition or Rare Earth Elements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787400"/>
            <a:ext cx="8950601" cy="526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7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097936" y="171140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chemeClr val="tx2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25897" y="1207633"/>
            <a:ext cx="489276" cy="3404274"/>
          </a:xfrm>
          <a:prstGeom prst="rect">
            <a:avLst/>
          </a:prstGeom>
          <a:gradFill flip="none" rotWithShape="1">
            <a:gsLst>
              <a:gs pos="52000">
                <a:srgbClr val="FFFF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36621" y="1717753"/>
            <a:ext cx="489276" cy="2894154"/>
          </a:xfrm>
          <a:prstGeom prst="rect">
            <a:avLst/>
          </a:prstGeom>
          <a:gradFill flip="none" rotWithShape="1">
            <a:gsLst>
              <a:gs pos="59000">
                <a:srgbClr val="800080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47345" y="1717753"/>
            <a:ext cx="489276" cy="28941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58069" y="1717753"/>
            <a:ext cx="489276" cy="28941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68793" y="1717753"/>
            <a:ext cx="489276" cy="2894154"/>
          </a:xfrm>
          <a:prstGeom prst="rect">
            <a:avLst/>
          </a:prstGeom>
          <a:gradFill flip="none" rotWithShape="1">
            <a:gsLst>
              <a:gs pos="63000">
                <a:srgbClr val="FF6666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38804" y="2675531"/>
            <a:ext cx="4861533" cy="1936376"/>
          </a:xfrm>
          <a:prstGeom prst="rect">
            <a:avLst/>
          </a:prstGeom>
          <a:gradFill flip="none" rotWithShape="1">
            <a:gsLst>
              <a:gs pos="64000">
                <a:srgbClr val="0000FF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9529" y="171775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rgbClr val="FF8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0253" y="1717753"/>
            <a:ext cx="489276" cy="2894154"/>
          </a:xfrm>
          <a:prstGeom prst="rect">
            <a:avLst/>
          </a:prstGeom>
          <a:gradFill flip="none" rotWithShape="1">
            <a:gsLst>
              <a:gs pos="53000">
                <a:srgbClr val="FF00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253" y="1207633"/>
            <a:ext cx="489276" cy="510120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63726" y="5054422"/>
            <a:ext cx="6797818" cy="455402"/>
          </a:xfrm>
          <a:prstGeom prst="rect">
            <a:avLst/>
          </a:prstGeom>
          <a:solidFill>
            <a:srgbClr val="8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45944" y="332085"/>
            <a:ext cx="502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/>
                <a:cs typeface="Arial"/>
              </a:rPr>
              <a:t>A Periodic Table of the Elements</a:t>
            </a:r>
            <a:endParaRPr lang="en-US" sz="2400" b="1" i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8080" y="4603168"/>
            <a:ext cx="173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80FF00"/>
                </a:solidFill>
              </a:rPr>
              <a:t>Lanthanides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80FF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787400"/>
            <a:ext cx="8950601" cy="526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4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097936" y="171775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chemeClr val="tx2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25897" y="1207633"/>
            <a:ext cx="489276" cy="3404274"/>
          </a:xfrm>
          <a:prstGeom prst="rect">
            <a:avLst/>
          </a:prstGeom>
          <a:gradFill flip="none" rotWithShape="1">
            <a:gsLst>
              <a:gs pos="52000">
                <a:srgbClr val="FFFF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36621" y="1717753"/>
            <a:ext cx="489276" cy="2894154"/>
          </a:xfrm>
          <a:prstGeom prst="rect">
            <a:avLst/>
          </a:prstGeom>
          <a:gradFill flip="none" rotWithShape="1">
            <a:gsLst>
              <a:gs pos="59000">
                <a:srgbClr val="800080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47345" y="1717753"/>
            <a:ext cx="489276" cy="28941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58069" y="1717753"/>
            <a:ext cx="489276" cy="28941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68793" y="1717753"/>
            <a:ext cx="489276" cy="2894154"/>
          </a:xfrm>
          <a:prstGeom prst="rect">
            <a:avLst/>
          </a:prstGeom>
          <a:gradFill flip="none" rotWithShape="1">
            <a:gsLst>
              <a:gs pos="50000">
                <a:srgbClr val="FF6666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38804" y="2675531"/>
            <a:ext cx="4861533" cy="1936376"/>
          </a:xfrm>
          <a:prstGeom prst="rect">
            <a:avLst/>
          </a:prstGeom>
          <a:gradFill flip="none" rotWithShape="1">
            <a:gsLst>
              <a:gs pos="64000">
                <a:srgbClr val="0000FF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9529" y="171775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rgbClr val="FF8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0253" y="1717753"/>
            <a:ext cx="489276" cy="2894154"/>
          </a:xfrm>
          <a:prstGeom prst="rect">
            <a:avLst/>
          </a:prstGeom>
          <a:gradFill flip="none" rotWithShape="1">
            <a:gsLst>
              <a:gs pos="53000">
                <a:srgbClr val="FF00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253" y="1207633"/>
            <a:ext cx="489276" cy="510120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63726" y="5054422"/>
            <a:ext cx="6797818" cy="455402"/>
          </a:xfrm>
          <a:prstGeom prst="rect">
            <a:avLst/>
          </a:prstGeom>
          <a:solidFill>
            <a:srgbClr val="8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63726" y="5520235"/>
            <a:ext cx="6797818" cy="491965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45944" y="332085"/>
            <a:ext cx="502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/>
                <a:cs typeface="Arial"/>
              </a:rPr>
              <a:t>A Periodic Table of the Elements</a:t>
            </a:r>
            <a:endParaRPr lang="en-US" sz="2400" b="1" i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7190" y="6043428"/>
            <a:ext cx="1363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Actinides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787400"/>
            <a:ext cx="8950601" cy="526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09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091586" y="171775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chemeClr val="tx2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0253" y="1207633"/>
            <a:ext cx="489276" cy="510120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3726" y="5054422"/>
            <a:ext cx="6797818" cy="947367"/>
          </a:xfrm>
          <a:prstGeom prst="rect">
            <a:avLst/>
          </a:prstGeom>
          <a:gradFill flip="none" rotWithShape="1">
            <a:gsLst>
              <a:gs pos="7900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25897" y="1207633"/>
            <a:ext cx="489276" cy="3404274"/>
          </a:xfrm>
          <a:prstGeom prst="rect">
            <a:avLst/>
          </a:prstGeom>
          <a:gradFill flip="none" rotWithShape="1">
            <a:gsLst>
              <a:gs pos="52000">
                <a:srgbClr val="FFFF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36621" y="1717753"/>
            <a:ext cx="489276" cy="2894154"/>
          </a:xfrm>
          <a:prstGeom prst="rect">
            <a:avLst/>
          </a:prstGeom>
          <a:gradFill flip="none" rotWithShape="1">
            <a:gsLst>
              <a:gs pos="59000">
                <a:srgbClr val="800080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47345" y="1717753"/>
            <a:ext cx="489276" cy="28941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58069" y="1717753"/>
            <a:ext cx="489276" cy="28941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68793" y="1717753"/>
            <a:ext cx="489276" cy="2894154"/>
          </a:xfrm>
          <a:prstGeom prst="rect">
            <a:avLst/>
          </a:prstGeom>
          <a:gradFill flip="none" rotWithShape="1">
            <a:gsLst>
              <a:gs pos="49000">
                <a:srgbClr val="FF6666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38804" y="2675531"/>
            <a:ext cx="4861533" cy="1936376"/>
          </a:xfrm>
          <a:prstGeom prst="rect">
            <a:avLst/>
          </a:prstGeom>
          <a:gradFill flip="none" rotWithShape="1">
            <a:gsLst>
              <a:gs pos="64000">
                <a:srgbClr val="0000FF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9529" y="171775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rgbClr val="FF8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0253" y="1717753"/>
            <a:ext cx="489276" cy="2894154"/>
          </a:xfrm>
          <a:prstGeom prst="rect">
            <a:avLst/>
          </a:prstGeom>
          <a:gradFill flip="none" rotWithShape="1">
            <a:gsLst>
              <a:gs pos="53000">
                <a:srgbClr val="FF00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5944" y="332085"/>
            <a:ext cx="502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/>
                <a:cs typeface="Arial"/>
              </a:rPr>
              <a:t>A Periodic Table of the Elements</a:t>
            </a:r>
            <a:endParaRPr lang="en-US" sz="2400" b="1" i="1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63726" y="5054422"/>
            <a:ext cx="6797818" cy="455402"/>
          </a:xfrm>
          <a:prstGeom prst="rect">
            <a:avLst/>
          </a:prstGeom>
          <a:solidFill>
            <a:srgbClr val="8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53316" y="5520235"/>
            <a:ext cx="6797818" cy="491965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787400"/>
            <a:ext cx="8950601" cy="526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4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xmlns:p14="http://schemas.microsoft.com/office/powerpoint/2010/main" spd="slow" advClick="0" advTm="1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14" grpId="0" animBg="1"/>
      <p:bldP spid="12" grpId="0" animBg="1"/>
      <p:bldP spid="11" grpId="0" animBg="1"/>
      <p:bldP spid="10" grpId="0" animBg="1"/>
      <p:bldP spid="9" grpId="0" animBg="1"/>
      <p:bldP spid="18" grpId="0" animBg="1"/>
      <p:bldP spid="13" grpId="0" animBg="1"/>
      <p:bldP spid="8" grpId="0" animBg="1"/>
      <p:bldP spid="7" grpId="0" animBg="1"/>
      <p:bldP spid="15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0253" y="1207633"/>
            <a:ext cx="489276" cy="510120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3726" y="5054422"/>
            <a:ext cx="6797818" cy="947367"/>
          </a:xfrm>
          <a:prstGeom prst="rect">
            <a:avLst/>
          </a:prstGeom>
          <a:gradFill flip="none" rotWithShape="1">
            <a:gsLst>
              <a:gs pos="7900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25897" y="1207633"/>
            <a:ext cx="489276" cy="3404274"/>
          </a:xfrm>
          <a:prstGeom prst="rect">
            <a:avLst/>
          </a:prstGeom>
          <a:gradFill flip="none" rotWithShape="1">
            <a:gsLst>
              <a:gs pos="52000">
                <a:srgbClr val="FFFF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36621" y="1717753"/>
            <a:ext cx="489276" cy="2894154"/>
          </a:xfrm>
          <a:prstGeom prst="rect">
            <a:avLst/>
          </a:prstGeom>
          <a:gradFill flip="none" rotWithShape="1">
            <a:gsLst>
              <a:gs pos="59000">
                <a:srgbClr val="800080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47345" y="1717753"/>
            <a:ext cx="489276" cy="28941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58069" y="1717753"/>
            <a:ext cx="489276" cy="28941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68793" y="1717753"/>
            <a:ext cx="489276" cy="2894154"/>
          </a:xfrm>
          <a:prstGeom prst="rect">
            <a:avLst/>
          </a:prstGeom>
          <a:gradFill flip="none" rotWithShape="1">
            <a:gsLst>
              <a:gs pos="49000">
                <a:srgbClr val="FF6666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38804" y="2675531"/>
            <a:ext cx="4861533" cy="1936376"/>
          </a:xfrm>
          <a:prstGeom prst="rect">
            <a:avLst/>
          </a:prstGeom>
          <a:gradFill flip="none" rotWithShape="1">
            <a:gsLst>
              <a:gs pos="64000">
                <a:srgbClr val="0000FF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9529" y="171775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rgbClr val="FF8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0253" y="1717753"/>
            <a:ext cx="489276" cy="2894154"/>
          </a:xfrm>
          <a:prstGeom prst="rect">
            <a:avLst/>
          </a:prstGeom>
          <a:gradFill flip="none" rotWithShape="1">
            <a:gsLst>
              <a:gs pos="53000">
                <a:srgbClr val="FF00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63726" y="5054422"/>
            <a:ext cx="6797818" cy="455402"/>
          </a:xfrm>
          <a:prstGeom prst="rect">
            <a:avLst/>
          </a:prstGeom>
          <a:solidFill>
            <a:srgbClr val="8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53316" y="5520235"/>
            <a:ext cx="6797818" cy="491965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1586" y="1717753"/>
            <a:ext cx="489276" cy="2894154"/>
          </a:xfrm>
          <a:prstGeom prst="rect">
            <a:avLst/>
          </a:prstGeom>
          <a:gradFill flip="none" rotWithShape="1">
            <a:gsLst>
              <a:gs pos="54000">
                <a:schemeClr val="tx2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7" y="787400"/>
            <a:ext cx="8950601" cy="5262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8117" y="6198305"/>
            <a:ext cx="491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to hear the Periodic Table of Elements Song!!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9734728">
            <a:off x="422557" y="431193"/>
            <a:ext cx="1101233" cy="369332"/>
          </a:xfrm>
          <a:prstGeom prst="rect">
            <a:avLst/>
          </a:prstGeom>
          <a:solidFill>
            <a:srgbClr val="FF52E4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Hydrogen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930747">
            <a:off x="726895" y="518271"/>
            <a:ext cx="188288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Alkali Metals (1e-)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9727976">
            <a:off x="1014636" y="682638"/>
            <a:ext cx="2673553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Alkaline Earth Metals (2e-)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45132" y="1849019"/>
            <a:ext cx="2045189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Transition Elements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587999">
            <a:off x="4412955" y="1022966"/>
            <a:ext cx="1913768" cy="369332"/>
          </a:xfrm>
          <a:prstGeom prst="rect">
            <a:avLst/>
          </a:prstGeom>
          <a:solidFill>
            <a:srgbClr val="94B3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Boron Family (3e-)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422567">
            <a:off x="4857534" y="708618"/>
            <a:ext cx="202140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Carbon Family (4e-)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579682">
            <a:off x="5408669" y="562131"/>
            <a:ext cx="216928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Nitrogen Family (5e-)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468251">
            <a:off x="6087512" y="402707"/>
            <a:ext cx="1793843" cy="369332"/>
          </a:xfrm>
          <a:prstGeom prst="rect">
            <a:avLst/>
          </a:prstGeom>
          <a:solidFill>
            <a:srgbClr val="DF9533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Chalcogens (6 e-)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839687">
            <a:off x="7044347" y="532711"/>
            <a:ext cx="1543511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Halogens (7e-)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441609">
            <a:off x="7176841" y="263378"/>
            <a:ext cx="184298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Noble Gases (8e-)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44916" y="4611907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Inner Transition or Rare Earth Elements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7722" y="5150903"/>
            <a:ext cx="1326004" cy="369332"/>
          </a:xfrm>
          <a:prstGeom prst="rect">
            <a:avLst/>
          </a:prstGeom>
          <a:solidFill>
            <a:srgbClr val="96FF48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Lanthanides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6977" y="5609734"/>
            <a:ext cx="1045103" cy="369332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Actinides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9549341">
            <a:off x="2735818" y="466848"/>
            <a:ext cx="223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Group Elements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49529" y="1269794"/>
            <a:ext cx="118649" cy="4479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>
            <a:off x="4590321" y="2057601"/>
            <a:ext cx="1326148" cy="184666"/>
          </a:xfrm>
          <a:prstGeom prst="bentConnector3">
            <a:avLst>
              <a:gd name="adj1" fmla="val 984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0800000" flipV="1">
            <a:off x="1353316" y="2057601"/>
            <a:ext cx="1181406" cy="184666"/>
          </a:xfrm>
          <a:prstGeom prst="bentConnector3">
            <a:avLst>
              <a:gd name="adj1" fmla="val 10035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3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xmlns:p14="http://schemas.microsoft.com/office/powerpoint/2010/main" spd="slow" advClick="0" advTm="1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2" grpId="0" animBg="1"/>
      <p:bldP spid="11" grpId="0" animBg="1"/>
      <p:bldP spid="10" grpId="0" animBg="1"/>
      <p:bldP spid="9" grpId="0" animBg="1"/>
      <p:bldP spid="18" grpId="0" animBg="1"/>
      <p:bldP spid="13" grpId="0" animBg="1"/>
      <p:bldP spid="8" grpId="0" animBg="1"/>
      <p:bldP spid="7" grpId="0" animBg="1"/>
      <p:bldP spid="15" grpId="0" animBg="1"/>
      <p:bldP spid="16" grpId="0" animBg="1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30 at 9.35.30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75" y="456709"/>
            <a:ext cx="80899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6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13" y="633381"/>
            <a:ext cx="7445609" cy="1989402"/>
          </a:xfrm>
        </p:spPr>
        <p:txBody>
          <a:bodyPr>
            <a:noAutofit/>
          </a:bodyPr>
          <a:lstStyle/>
          <a:p>
            <a:r>
              <a:rPr lang="en-US" sz="5400" dirty="0" smtClean="0"/>
              <a:t>Open your Periodic Table Notes Document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450942" y="3242143"/>
            <a:ext cx="5638800" cy="15001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Found in your Science Folder…</a:t>
            </a:r>
          </a:p>
          <a:p>
            <a:r>
              <a:rPr lang="en-US" sz="2800" dirty="0" smtClean="0"/>
              <a:t>Type in these extra notes….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14696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Valence Electrons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3098" y="1741974"/>
            <a:ext cx="8342286" cy="4656114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Valence Electron</a:t>
            </a:r>
            <a:r>
              <a:rPr lang="en-US" sz="3200" dirty="0"/>
              <a:t>- electrons in the outer “ring” or shell of an atom.</a:t>
            </a:r>
          </a:p>
          <a:p>
            <a:pPr lvl="1"/>
            <a:r>
              <a:rPr lang="en-US" sz="2800" dirty="0" smtClean="0"/>
              <a:t>Valence </a:t>
            </a:r>
            <a:r>
              <a:rPr lang="en-US" sz="2800" dirty="0"/>
              <a:t>electrons are important for chemical reactions and bonding as well as reactivity.</a:t>
            </a:r>
          </a:p>
          <a:p>
            <a:pPr lvl="1"/>
            <a:r>
              <a:rPr lang="en-US" sz="2800" dirty="0" smtClean="0"/>
              <a:t>Elements </a:t>
            </a:r>
            <a:r>
              <a:rPr lang="en-US" sz="2800" dirty="0"/>
              <a:t>in the same group will have the same number of valence electrons.</a:t>
            </a:r>
          </a:p>
          <a:p>
            <a:pPr lvl="1"/>
            <a:r>
              <a:rPr lang="en-US" sz="2800" dirty="0" smtClean="0"/>
              <a:t>Each </a:t>
            </a:r>
            <a:r>
              <a:rPr lang="en-US" sz="2800" dirty="0"/>
              <a:t>period has more energy levels or “rings” of electrons.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9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23329"/>
            <a:ext cx="7822630" cy="2604818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Element</a:t>
            </a:r>
            <a:r>
              <a:rPr lang="en-US" sz="2400" dirty="0"/>
              <a:t>- Fundamental substances that cannot be broken down into simpler substances by normal chemical reactions</a:t>
            </a:r>
            <a:r>
              <a:rPr lang="en-US" sz="2400" dirty="0" smtClean="0"/>
              <a:t>.</a:t>
            </a:r>
          </a:p>
          <a:p>
            <a:pPr lvl="3"/>
            <a:r>
              <a:rPr lang="en-US" sz="2400" dirty="0" smtClean="0"/>
              <a:t>118 known elements</a:t>
            </a:r>
          </a:p>
          <a:p>
            <a:pPr lvl="3"/>
            <a:r>
              <a:rPr lang="en-US" sz="2400" dirty="0" smtClean="0"/>
              <a:t>92 Naturally occurring elements</a:t>
            </a:r>
          </a:p>
          <a:p>
            <a:pPr lvl="3"/>
            <a:r>
              <a:rPr lang="en-US" sz="2400" dirty="0" smtClean="0"/>
              <a:t>No Unknown elements under 110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3590" y="3586612"/>
            <a:ext cx="710590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>
                <a:ea typeface="Times New Roman" charset="0"/>
                <a:cs typeface="Times New Roman" charset="0"/>
              </a:rPr>
              <a:t>	</a:t>
            </a:r>
            <a:r>
              <a:rPr lang="en-US" b="1" u="sng" dirty="0">
                <a:ea typeface="Times New Roman" charset="0"/>
                <a:cs typeface="Times New Roman" charset="0"/>
              </a:rPr>
              <a:t>Earth’s Crust		Human Body</a:t>
            </a:r>
            <a:endParaRPr lang="en-US" u="sng" dirty="0"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dirty="0">
                <a:ea typeface="Times New Roman" charset="0"/>
                <a:cs typeface="Times New Roman" charset="0"/>
              </a:rPr>
              <a:t>	</a:t>
            </a:r>
            <a:r>
              <a:rPr lang="en-US" sz="2000" dirty="0">
                <a:solidFill>
                  <a:srgbClr val="D16349"/>
                </a:solidFill>
                <a:ea typeface="Times New Roman" charset="0"/>
                <a:cs typeface="Times New Roman" charset="0"/>
              </a:rPr>
              <a:t>O	49.5%		O	65%</a:t>
            </a:r>
          </a:p>
          <a:p>
            <a:pPr eaLnBrk="0" hangingPunct="0"/>
            <a:r>
              <a:rPr lang="en-US" sz="2000" dirty="0">
                <a:ea typeface="Times New Roman" charset="0"/>
                <a:cs typeface="Times New Roman" charset="0"/>
              </a:rPr>
              <a:t>	Si	25.7%		C	18%</a:t>
            </a:r>
          </a:p>
          <a:p>
            <a:pPr eaLnBrk="0" hangingPunct="0"/>
            <a:r>
              <a:rPr lang="en-US" sz="2000" dirty="0">
                <a:ea typeface="Times New Roman" charset="0"/>
                <a:cs typeface="Times New Roman" charset="0"/>
              </a:rPr>
              <a:t>	Al	7.5%		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H</a:t>
            </a:r>
            <a:r>
              <a:rPr lang="en-US" sz="2000" dirty="0">
                <a:ea typeface="Times New Roman" charset="0"/>
                <a:cs typeface="Times New Roman" charset="0"/>
              </a:rPr>
              <a:t>	10%</a:t>
            </a:r>
          </a:p>
          <a:p>
            <a:pPr eaLnBrk="0" hangingPunct="0"/>
            <a:r>
              <a:rPr lang="en-US" sz="2000" dirty="0">
                <a:ea typeface="Times New Roman" charset="0"/>
                <a:cs typeface="Times New Roman" charset="0"/>
              </a:rPr>
              <a:t>	Fe	4.7%</a:t>
            </a:r>
          </a:p>
        </p:txBody>
      </p:sp>
    </p:spTree>
    <p:extLst>
      <p:ext uri="{BB962C8B-B14F-4D97-AF65-F5344CB8AC3E}">
        <p14:creationId xmlns:p14="http://schemas.microsoft.com/office/powerpoint/2010/main" val="415519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77" y="378069"/>
            <a:ext cx="8222070" cy="3837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910" y="191806"/>
            <a:ext cx="8222069" cy="10772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many Valence Electrons in each atom?</a:t>
            </a:r>
          </a:p>
          <a:p>
            <a:pPr algn="ctr"/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553" y="641409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</a:rPr>
              <a:t>1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3893" y="627566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</a:rPr>
              <a:t>4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3493" y="622693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</a:rPr>
              <a:t>5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91703" y="622693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</a:rPr>
              <a:t>6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877" y="4284166"/>
            <a:ext cx="85311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Notice that the atomic number and the number of valence electrons are NOT Equal.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Atomic Number stands for the number of protons. 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If the atom is uncharged (Not an Ion) the number of protons = the number of electrons.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796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5" y="388608"/>
            <a:ext cx="3810508" cy="3307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1776" y="260505"/>
            <a:ext cx="4165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Ion or Neutral Atom?</a:t>
            </a:r>
            <a:endParaRPr lang="en-US" sz="3600" dirty="0"/>
          </a:p>
        </p:txBody>
      </p:sp>
      <p:pic>
        <p:nvPicPr>
          <p:cNvPr id="5" name="Picture 4" descr="Screen shot 2013-10-07 at 9.39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3" y="3759738"/>
            <a:ext cx="5384800" cy="2806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33073" y="4450566"/>
            <a:ext cx="133234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Ion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305" y="1199054"/>
            <a:ext cx="5054138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Neutral Atom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31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Properties of Matter Review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800" i="1" dirty="0" smtClean="0"/>
              <a:t>Click Title to View Movie and Take a Quiz</a:t>
            </a:r>
            <a:endParaRPr lang="en-US" sz="1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14425" y="2447365"/>
            <a:ext cx="3940716" cy="3678797"/>
          </a:xfrm>
        </p:spPr>
        <p:txBody>
          <a:bodyPr>
            <a:noAutofit/>
          </a:bodyPr>
          <a:lstStyle/>
          <a:p>
            <a:r>
              <a:rPr lang="en-US" sz="2000" dirty="0" smtClean="0"/>
              <a:t>Characteristics of a substance that don’t result in a new substance</a:t>
            </a:r>
          </a:p>
          <a:p>
            <a:pPr lvl="1"/>
            <a:r>
              <a:rPr lang="en-US" sz="2000" dirty="0" smtClean="0"/>
              <a:t>Size: Mass and volume</a:t>
            </a:r>
          </a:p>
          <a:p>
            <a:pPr lvl="1"/>
            <a:r>
              <a:rPr lang="en-US" sz="2000" dirty="0" smtClean="0"/>
              <a:t>Density</a:t>
            </a:r>
          </a:p>
          <a:p>
            <a:pPr lvl="1"/>
            <a:r>
              <a:rPr lang="en-US" sz="2000" dirty="0" smtClean="0"/>
              <a:t>Melting Point/Boiling Point</a:t>
            </a:r>
          </a:p>
          <a:p>
            <a:pPr lvl="1"/>
            <a:r>
              <a:rPr lang="en-US" sz="2000" dirty="0" smtClean="0"/>
              <a:t>Color</a:t>
            </a:r>
          </a:p>
          <a:p>
            <a:pPr lvl="1"/>
            <a:r>
              <a:rPr lang="en-US" sz="2000" dirty="0" smtClean="0"/>
              <a:t>Malleability</a:t>
            </a:r>
          </a:p>
          <a:p>
            <a:pPr lvl="1"/>
            <a:r>
              <a:rPr lang="en-US" sz="2000" dirty="0" smtClean="0"/>
              <a:t>Ductility</a:t>
            </a:r>
          </a:p>
          <a:p>
            <a:pPr lvl="1"/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399877" y="2447365"/>
            <a:ext cx="4342075" cy="4216813"/>
          </a:xfrm>
        </p:spPr>
        <p:txBody>
          <a:bodyPr>
            <a:noAutofit/>
          </a:bodyPr>
          <a:lstStyle/>
          <a:p>
            <a:r>
              <a:rPr lang="en-US" dirty="0" smtClean="0"/>
              <a:t>Characteristics that help to explain how substances result in new substances.</a:t>
            </a:r>
          </a:p>
          <a:p>
            <a:r>
              <a:rPr lang="en-US" dirty="0" smtClean="0"/>
              <a:t>Goes with Chemical changes.</a:t>
            </a:r>
          </a:p>
          <a:p>
            <a:pPr lvl="1"/>
            <a:r>
              <a:rPr lang="en-US" dirty="0" smtClean="0"/>
              <a:t>Flammability</a:t>
            </a:r>
          </a:p>
          <a:p>
            <a:pPr lvl="1"/>
            <a:r>
              <a:rPr lang="en-US" dirty="0" smtClean="0"/>
              <a:t>Reactivity</a:t>
            </a:r>
          </a:p>
          <a:p>
            <a:pPr lvl="2"/>
            <a:r>
              <a:rPr lang="en-US" dirty="0" smtClean="0"/>
              <a:t>Water?</a:t>
            </a:r>
          </a:p>
          <a:p>
            <a:pPr lvl="2"/>
            <a:r>
              <a:rPr lang="en-US" dirty="0" smtClean="0"/>
              <a:t>Acid? Base?</a:t>
            </a:r>
          </a:p>
          <a:p>
            <a:pPr lvl="2"/>
            <a:r>
              <a:rPr lang="en-US" dirty="0" smtClean="0"/>
              <a:t>Air?</a:t>
            </a:r>
          </a:p>
          <a:p>
            <a:pPr lvl="2"/>
            <a:r>
              <a:rPr lang="en-US" dirty="0" smtClean="0"/>
              <a:t>Highly Reactive? Inert?</a:t>
            </a:r>
          </a:p>
          <a:p>
            <a:pPr lvl="1"/>
            <a:r>
              <a:rPr lang="en-US" dirty="0" smtClean="0"/>
              <a:t>Corrosiveness</a:t>
            </a:r>
          </a:p>
          <a:p>
            <a:pPr lvl="1"/>
            <a:r>
              <a:rPr lang="en-US" dirty="0" smtClean="0"/>
              <a:t>pH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 Properties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Chemical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74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66574"/>
            <a:ext cx="7556313" cy="1116106"/>
          </a:xfrm>
        </p:spPr>
        <p:txBody>
          <a:bodyPr/>
          <a:lstStyle/>
          <a:p>
            <a:r>
              <a:rPr lang="en-US" dirty="0" smtClean="0"/>
              <a:t>Resources: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400" dirty="0" smtClean="0">
                <a:solidFill>
                  <a:schemeClr val="accent3"/>
                </a:solidFill>
              </a:rPr>
              <a:t>For more information feel free to visit…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839317" cy="445274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Chem4kids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Interactives: Periodic Table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Wikipedia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Webelements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Ptable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Photographic Periodic Table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Jefferson Lab: Periodic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7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47617" y="3215323"/>
            <a:ext cx="3646223" cy="1177925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Trends Activity</a:t>
            </a:r>
          </a:p>
          <a:p>
            <a:pPr algn="ctr"/>
            <a:r>
              <a:rPr lang="en-US" sz="2400" dirty="0" smtClean="0"/>
              <a:t>And </a:t>
            </a:r>
          </a:p>
          <a:p>
            <a:pPr algn="ctr"/>
            <a:r>
              <a:rPr lang="en-US" sz="2400" dirty="0" smtClean="0"/>
              <a:t>Mendeleyev Challenge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9192" y="682182"/>
            <a:ext cx="7684786" cy="1362075"/>
          </a:xfrm>
        </p:spPr>
        <p:txBody>
          <a:bodyPr/>
          <a:lstStyle/>
          <a:p>
            <a:pPr algn="ctr"/>
            <a:r>
              <a:rPr lang="en-US" dirty="0" smtClean="0"/>
              <a:t>How would you organize so many elements?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2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Periodic Table - </a:t>
            </a:r>
            <a:r>
              <a:rPr lang="en-US" dirty="0" err="1" smtClean="0"/>
              <a:t>Youtube</a:t>
            </a:r>
            <a:endParaRPr lang="en-US" dirty="0"/>
          </a:p>
        </p:txBody>
      </p:sp>
      <p:pic>
        <p:nvPicPr>
          <p:cNvPr id="4" name="Picture 3" descr="Screen shot 2013-09-24 at 10.13.16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2338910"/>
            <a:ext cx="782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4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ChangeArrowheads="1"/>
          </p:cNvSpPr>
          <p:nvPr/>
        </p:nvSpPr>
        <p:spPr bwMode="auto">
          <a:xfrm>
            <a:off x="1066800" y="152400"/>
            <a:ext cx="6991350" cy="9144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rgbClr val="D16349"/>
                </a:solidFill>
                <a:ea typeface="Times New Roman" charset="0"/>
                <a:cs typeface="Times New Roman" charset="0"/>
              </a:rPr>
              <a:t>Periodic Table of </a:t>
            </a:r>
            <a:r>
              <a:rPr lang="en-US" sz="3600" b="1" dirty="0">
                <a:solidFill>
                  <a:srgbClr val="D16349"/>
                </a:solidFill>
                <a:ea typeface="Times New Roman" charset="0"/>
                <a:cs typeface="Times New Roman" charset="0"/>
              </a:rPr>
              <a:t>Elements</a:t>
            </a:r>
            <a:endParaRPr lang="en-US" sz="4000" b="1" dirty="0">
              <a:solidFill>
                <a:srgbClr val="D16349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5313" name="Text Box 1041"/>
          <p:cNvSpPr txBox="1">
            <a:spLocks noChangeArrowheads="1"/>
          </p:cNvSpPr>
          <p:nvPr/>
        </p:nvSpPr>
        <p:spPr bwMode="auto">
          <a:xfrm>
            <a:off x="723900" y="58674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599"/>
            <a:ext cx="2895600" cy="4068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5562600"/>
            <a:ext cx="33774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Dmitri Mendeleev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35100"/>
            <a:ext cx="3365500" cy="3987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57800" y="5562600"/>
            <a:ext cx="26084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Lothar</a:t>
            </a:r>
            <a:r>
              <a:rPr lang="en-US" dirty="0" smtClean="0"/>
              <a:t> Meyer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1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066800" y="152400"/>
            <a:ext cx="6991350" cy="9144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Periodic Table of Elements</a:t>
            </a: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356711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4495800" y="1905000"/>
            <a:ext cx="437752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A draft of Mendeleev’s first periodic table created in February 1869.  </a:t>
            </a:r>
            <a:endParaRPr lang="en-US" sz="2800" dirty="0" smtClean="0"/>
          </a:p>
          <a:p>
            <a:pPr>
              <a:spcBef>
                <a:spcPct val="50000"/>
              </a:spcBef>
            </a:pPr>
            <a:r>
              <a:rPr lang="en-US" sz="2800" dirty="0" err="1" smtClean="0"/>
              <a:t>Lothar</a:t>
            </a:r>
            <a:r>
              <a:rPr lang="en-US" sz="2800" dirty="0" smtClean="0"/>
              <a:t> </a:t>
            </a:r>
            <a:r>
              <a:rPr lang="en-US" sz="2800" dirty="0"/>
              <a:t>Meyer also published a table in 1870 but did not predict the existence of undiscovered elements.</a:t>
            </a:r>
          </a:p>
        </p:txBody>
      </p:sp>
    </p:spTree>
    <p:extLst>
      <p:ext uri="{BB962C8B-B14F-4D97-AF65-F5344CB8AC3E}">
        <p14:creationId xmlns:p14="http://schemas.microsoft.com/office/powerpoint/2010/main" val="42050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</TotalTime>
  <Words>1393</Words>
  <Application>Microsoft Macintosh PowerPoint</Application>
  <PresentationFormat>On-screen Show (4:3)</PresentationFormat>
  <Paragraphs>241</Paragraphs>
  <Slides>53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Office Theme</vt:lpstr>
      <vt:lpstr>Advantage</vt:lpstr>
      <vt:lpstr>CS ChemDraw Drawing</vt:lpstr>
      <vt:lpstr>Periodic Table of Elements</vt:lpstr>
      <vt:lpstr>Essential Questions</vt:lpstr>
      <vt:lpstr>Objectives: </vt:lpstr>
      <vt:lpstr>Vocabulary:</vt:lpstr>
      <vt:lpstr>PowerPoint Presentation</vt:lpstr>
      <vt:lpstr>How would you organize so many elements?</vt:lpstr>
      <vt:lpstr>History of the Periodic Table - Youtube</vt:lpstr>
      <vt:lpstr>PowerPoint Presentation</vt:lpstr>
      <vt:lpstr>PowerPoint Presentation</vt:lpstr>
      <vt:lpstr>PowerPoint Presentation</vt:lpstr>
      <vt:lpstr>Importance of Mendeleev’s Table- Youtube</vt:lpstr>
      <vt:lpstr>Modification to Mendeleev’s Table:</vt:lpstr>
      <vt:lpstr>PowerPoint Presentation</vt:lpstr>
      <vt:lpstr>Trends on the Periodic Table</vt:lpstr>
      <vt:lpstr>PowerPoint Presentation</vt:lpstr>
      <vt:lpstr>Metals</vt:lpstr>
      <vt:lpstr>PowerPoint Presentation</vt:lpstr>
      <vt:lpstr>Non-Metals</vt:lpstr>
      <vt:lpstr>PowerPoint Presentation</vt:lpstr>
      <vt:lpstr>Metalloids</vt:lpstr>
      <vt:lpstr>Pay Close Attention to Details and Labels… The actual colors don’t matter, but shading and different colors are necessary. BE CAREFUL!!</vt:lpstr>
      <vt:lpstr>PowerPoint Presentation</vt:lpstr>
      <vt:lpstr>PowerPoint Presentation</vt:lpstr>
      <vt:lpstr>PowerPoint Presentation</vt:lpstr>
      <vt:lpstr>Alkali Metals</vt:lpstr>
      <vt:lpstr>PowerPoint Presentation</vt:lpstr>
      <vt:lpstr>Alkaline Earth Metals</vt:lpstr>
      <vt:lpstr>PowerPoint Presentation</vt:lpstr>
      <vt:lpstr>Boron Family</vt:lpstr>
      <vt:lpstr>PowerPoint Presentation</vt:lpstr>
      <vt:lpstr>Carbon Family</vt:lpstr>
      <vt:lpstr>PowerPoint Presentation</vt:lpstr>
      <vt:lpstr>Nitrogen Family</vt:lpstr>
      <vt:lpstr>PowerPoint Presentation</vt:lpstr>
      <vt:lpstr>Chalcogens</vt:lpstr>
      <vt:lpstr>PowerPoint Presentation</vt:lpstr>
      <vt:lpstr>Halogens</vt:lpstr>
      <vt:lpstr>PowerPoint Presentation</vt:lpstr>
      <vt:lpstr>Noble Gases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your Periodic Table Notes Document</vt:lpstr>
      <vt:lpstr>Valence Electrons</vt:lpstr>
      <vt:lpstr>PowerPoint Presentation</vt:lpstr>
      <vt:lpstr>PowerPoint Presentation</vt:lpstr>
      <vt:lpstr>Properties of Matter Review  Click Title to View Movie and Take a Quiz</vt:lpstr>
      <vt:lpstr>Resources:  For more information feel free to visit…</vt:lpstr>
    </vt:vector>
  </TitlesOfParts>
  <Company>Beachwood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Table of Elements</dc:title>
  <dc:creator>Beachwood City Schools</dc:creator>
  <cp:lastModifiedBy>Beachwood City Schools</cp:lastModifiedBy>
  <cp:revision>32</cp:revision>
  <cp:lastPrinted>2013-10-02T13:49:30Z</cp:lastPrinted>
  <dcterms:created xsi:type="dcterms:W3CDTF">2013-08-20T18:38:27Z</dcterms:created>
  <dcterms:modified xsi:type="dcterms:W3CDTF">2013-10-08T11:16:16Z</dcterms:modified>
</cp:coreProperties>
</file>