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57" r:id="rId5"/>
    <p:sldId id="258" r:id="rId6"/>
    <p:sldId id="265" r:id="rId7"/>
    <p:sldId id="266" r:id="rId8"/>
    <p:sldId id="278" r:id="rId9"/>
    <p:sldId id="277" r:id="rId10"/>
    <p:sldId id="289" r:id="rId11"/>
    <p:sldId id="261" r:id="rId12"/>
    <p:sldId id="264" r:id="rId13"/>
    <p:sldId id="267" r:id="rId14"/>
    <p:sldId id="262" r:id="rId15"/>
    <p:sldId id="270" r:id="rId16"/>
    <p:sldId id="268" r:id="rId17"/>
    <p:sldId id="269" r:id="rId18"/>
    <p:sldId id="291" r:id="rId19"/>
    <p:sldId id="292" r:id="rId20"/>
    <p:sldId id="272" r:id="rId21"/>
    <p:sldId id="273" r:id="rId22"/>
    <p:sldId id="285" r:id="rId23"/>
    <p:sldId id="287" r:id="rId24"/>
    <p:sldId id="280" r:id="rId25"/>
    <p:sldId id="282" r:id="rId26"/>
    <p:sldId id="286" r:id="rId27"/>
    <p:sldId id="284" r:id="rId28"/>
    <p:sldId id="281" r:id="rId29"/>
    <p:sldId id="288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9/25/13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9/25/13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-48znAg7VE&amp;list=PLCBfKt4LSM4sk_CYgJ-jdTR8Mxcv7Ieee" TargetMode="Externa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PnwBITSmgU&amp;list=PLCBfKt4LSM4sk_CYgJ-jdTR8Mxcv7Ieee" TargetMode="Externa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Notes and Review</a:t>
            </a:r>
          </a:p>
          <a:p>
            <a:r>
              <a:rPr lang="en-US" dirty="0" smtClean="0"/>
              <a:t>K. Spence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Matter</a:t>
            </a:r>
            <a:br>
              <a:rPr lang="en-US" sz="6000" dirty="0" smtClean="0"/>
            </a:br>
            <a:r>
              <a:rPr lang="en-US" sz="6000" dirty="0" smtClean="0"/>
              <a:t>Atoms to Molecules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268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798611"/>
              </p:ext>
            </p:extLst>
          </p:nvPr>
        </p:nvGraphicFramePr>
        <p:xfrm>
          <a:off x="0" y="0"/>
          <a:ext cx="6781800" cy="34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 Document" r:id="rId3" imgW="6877080" imgH="4010040" progId="">
                  <p:embed/>
                </p:oleObj>
              </mc:Choice>
              <mc:Fallback>
                <p:oleObj name="Image Document" r:id="rId3" imgW="6877080" imgH="4010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08" t="51691" r="50693" b="6888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781800" cy="343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542551"/>
              </p:ext>
            </p:extLst>
          </p:nvPr>
        </p:nvGraphicFramePr>
        <p:xfrm>
          <a:off x="2160588" y="3348508"/>
          <a:ext cx="6509279" cy="3335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 Document" r:id="rId5" imgW="6877080" imgH="4010040" progId="">
                  <p:embed/>
                </p:oleObj>
              </mc:Choice>
              <mc:Fallback>
                <p:oleObj name="Image Document" r:id="rId5" imgW="6877080" imgH="4010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914" t="51691" r="2493" b="6888"/>
                      <a:stretch>
                        <a:fillRect/>
                      </a:stretch>
                    </p:blipFill>
                    <p:spPr bwMode="auto">
                      <a:xfrm>
                        <a:off x="2160588" y="3348508"/>
                        <a:ext cx="6509279" cy="3335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236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599"/>
            <a:ext cx="8534400" cy="755651"/>
          </a:xfrm>
        </p:spPr>
        <p:txBody>
          <a:bodyPr>
            <a:normAutofit/>
          </a:bodyPr>
          <a:lstStyle/>
          <a:p>
            <a:r>
              <a:rPr lang="en-US" dirty="0" smtClean="0"/>
              <a:t>What are unique atoms called?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286248" cy="4572000"/>
          </a:xfrm>
        </p:spPr>
        <p:txBody>
          <a:bodyPr/>
          <a:lstStyle/>
          <a:p>
            <a:r>
              <a:rPr lang="en-US" b="1" u="sng" dirty="0" smtClean="0"/>
              <a:t>Element</a:t>
            </a:r>
            <a:r>
              <a:rPr lang="en-US" dirty="0"/>
              <a:t>- </a:t>
            </a:r>
            <a:r>
              <a:rPr lang="en-US" dirty="0" smtClean="0"/>
              <a:t>substance made of only one </a:t>
            </a:r>
            <a:r>
              <a:rPr lang="en-US" dirty="0"/>
              <a:t>particular kind of </a:t>
            </a:r>
            <a:r>
              <a:rPr lang="en-US" dirty="0" smtClean="0"/>
              <a:t>atom</a:t>
            </a:r>
          </a:p>
          <a:p>
            <a:pPr lvl="1"/>
            <a:r>
              <a:rPr lang="en-US" dirty="0" smtClean="0"/>
              <a:t>Each element has a unique number of protons, neutrons, and electrons.  </a:t>
            </a:r>
          </a:p>
          <a:p>
            <a:pPr lvl="1"/>
            <a:r>
              <a:rPr lang="en-US" dirty="0" smtClean="0"/>
              <a:t>Elements are organized…more on this tomorrow.</a:t>
            </a:r>
          </a:p>
          <a:p>
            <a:endParaRPr lang="en-US" dirty="0"/>
          </a:p>
        </p:txBody>
      </p:sp>
      <p:pic>
        <p:nvPicPr>
          <p:cNvPr id="5" name="Picture 4" descr="Screen shot 2013-09-23 at 9.0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527048"/>
            <a:ext cx="3048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7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atoms combine?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02" y="1298575"/>
            <a:ext cx="8096250" cy="55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599"/>
            <a:ext cx="8534400" cy="755651"/>
          </a:xfrm>
        </p:spPr>
        <p:txBody>
          <a:bodyPr>
            <a:normAutofit/>
          </a:bodyPr>
          <a:lstStyle/>
          <a:p>
            <a:r>
              <a:rPr lang="en-US" dirty="0"/>
              <a:t>How do </a:t>
            </a:r>
            <a:r>
              <a:rPr lang="en-US" dirty="0" smtClean="0"/>
              <a:t>atoms and elements </a:t>
            </a:r>
            <a:r>
              <a:rPr lang="en-US" dirty="0"/>
              <a:t>join?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503920" cy="2044827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Molecule</a:t>
            </a:r>
            <a:r>
              <a:rPr lang="en-US" dirty="0" smtClean="0"/>
              <a:t>-a substance of two or more bonded atoms.</a:t>
            </a:r>
          </a:p>
          <a:p>
            <a:pPr lvl="0"/>
            <a:r>
              <a:rPr lang="en-US" b="1" u="sng" dirty="0"/>
              <a:t>Compound</a:t>
            </a:r>
            <a:r>
              <a:rPr lang="en-US" dirty="0"/>
              <a:t>- substance </a:t>
            </a:r>
            <a:r>
              <a:rPr lang="en-US" dirty="0" smtClean="0"/>
              <a:t>of </a:t>
            </a:r>
            <a:r>
              <a:rPr lang="en-US" dirty="0"/>
              <a:t>two or more </a:t>
            </a:r>
            <a:r>
              <a:rPr lang="en-US" b="1" i="1" dirty="0" smtClean="0"/>
              <a:t>different elements.</a:t>
            </a:r>
            <a:endParaRPr lang="en-US" b="1" i="1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4750" y="4619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13" y="4826000"/>
            <a:ext cx="2072806" cy="1746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463" y="4826000"/>
            <a:ext cx="2207334" cy="1236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13" y="3571874"/>
            <a:ext cx="2072806" cy="1135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58953"/>
          <a:stretch/>
        </p:blipFill>
        <p:spPr>
          <a:xfrm>
            <a:off x="6345900" y="3446719"/>
            <a:ext cx="2586771" cy="1061781"/>
          </a:xfrm>
          <a:prstGeom prst="rect">
            <a:avLst/>
          </a:prstGeom>
        </p:spPr>
      </p:pic>
      <p:pic>
        <p:nvPicPr>
          <p:cNvPr id="10" name="Picture 9" descr="Screen shot 2013-09-23 at 9.33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915807"/>
            <a:ext cx="37211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2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08975"/>
            <a:ext cx="8685494" cy="589007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Mixture</a:t>
            </a:r>
            <a:r>
              <a:rPr lang="en-US" dirty="0" smtClean="0"/>
              <a:t>- combination of substances in which the atoms of the substances are </a:t>
            </a:r>
            <a:r>
              <a:rPr lang="en-US" i="1" u="sng" dirty="0" smtClean="0"/>
              <a:t>not</a:t>
            </a:r>
            <a:r>
              <a:rPr lang="en-US" dirty="0" smtClean="0"/>
              <a:t> chemically combined.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Can be separated by physical means.</a:t>
            </a:r>
          </a:p>
        </p:txBody>
      </p:sp>
      <p:pic>
        <p:nvPicPr>
          <p:cNvPr id="4" name="Picture 3" descr="Screen shot 2013-09-23 at 9.40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2186202"/>
            <a:ext cx="3412119" cy="1624819"/>
          </a:xfrm>
          <a:prstGeom prst="rect">
            <a:avLst/>
          </a:prstGeom>
        </p:spPr>
      </p:pic>
      <p:pic>
        <p:nvPicPr>
          <p:cNvPr id="5" name="Picture 4" descr="Screen shot 2013-09-23 at 9.4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4363822"/>
            <a:ext cx="4240862" cy="1862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522" y="2186201"/>
            <a:ext cx="3664369" cy="28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6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23 at 9.1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1" y="162052"/>
            <a:ext cx="8829367" cy="56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dissolving?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962000" cy="4572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Solution</a:t>
            </a:r>
            <a:r>
              <a:rPr lang="en-US" dirty="0" smtClean="0"/>
              <a:t>- when one substance dissolves into another.</a:t>
            </a:r>
          </a:p>
          <a:p>
            <a:pPr lvl="1"/>
            <a:r>
              <a:rPr lang="en-US" b="1" u="sng" dirty="0" smtClean="0"/>
              <a:t>Solute</a:t>
            </a:r>
            <a:r>
              <a:rPr lang="en-US" dirty="0" smtClean="0"/>
              <a:t>- the substance that is dissolved</a:t>
            </a:r>
          </a:p>
          <a:p>
            <a:pPr lvl="1"/>
            <a:r>
              <a:rPr lang="en-US" b="1" u="sng" dirty="0" smtClean="0"/>
              <a:t>Solvent</a:t>
            </a:r>
            <a:r>
              <a:rPr lang="en-US" dirty="0" smtClean="0"/>
              <a:t>- the substance in which the solute is dissolved.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752" y="2457150"/>
            <a:ext cx="20701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7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089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Entrance Slip- 9/25</a:t>
            </a:r>
            <a:br>
              <a:rPr lang="en-US" dirty="0" smtClean="0"/>
            </a:br>
            <a:r>
              <a:rPr lang="en-US" sz="2000" dirty="0" smtClean="0">
                <a:solidFill>
                  <a:srgbClr val="D16349"/>
                </a:solidFill>
              </a:rPr>
              <a:t>Write the word that matches each definition. Use the lined side of the note card.</a:t>
            </a:r>
            <a:endParaRPr lang="en-US" sz="2000" dirty="0">
              <a:solidFill>
                <a:srgbClr val="D163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The smallest, basic unit of matter.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number of protons and neutrons in an atom.</a:t>
            </a:r>
          </a:p>
          <a:p>
            <a:pPr marL="514350" indent="-514350">
              <a:buAutoNum type="arabicPeriod"/>
            </a:pPr>
            <a:r>
              <a:rPr lang="en-US" dirty="0" smtClean="0"/>
              <a:t>Charged atom</a:t>
            </a:r>
          </a:p>
          <a:p>
            <a:pPr marL="514350" indent="-514350">
              <a:buAutoNum type="arabicPeriod"/>
            </a:pPr>
            <a:r>
              <a:rPr lang="en-US" dirty="0" smtClean="0"/>
              <a:t>Two or more bonded atoms</a:t>
            </a:r>
          </a:p>
          <a:p>
            <a:pPr marL="514350" indent="-514350">
              <a:buAutoNum type="arabicPeriod"/>
            </a:pPr>
            <a:r>
              <a:rPr lang="en-US" dirty="0" smtClean="0"/>
              <a:t>Version of an element with a different number of neutrons</a:t>
            </a:r>
          </a:p>
          <a:p>
            <a:pPr marL="514350" indent="-514350">
              <a:buAutoNum type="arabicPeriod"/>
            </a:pPr>
            <a:r>
              <a:rPr lang="en-US" dirty="0" smtClean="0"/>
              <a:t>Any item that takes up space and has mass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4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Entrance Slip- 9/24 (Answers)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534400" cy="479072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The smallest, basic unit of matter.- </a:t>
            </a:r>
            <a:r>
              <a:rPr lang="en-US" dirty="0" smtClean="0">
                <a:solidFill>
                  <a:schemeClr val="accent1"/>
                </a:solidFill>
              </a:rPr>
              <a:t>Atom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number of protons and neutrons in an atom. – </a:t>
            </a:r>
            <a:r>
              <a:rPr lang="en-US" dirty="0" smtClean="0">
                <a:solidFill>
                  <a:srgbClr val="D16349"/>
                </a:solidFill>
              </a:rPr>
              <a:t>Atomic Mass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Charged atom - </a:t>
            </a:r>
            <a:r>
              <a:rPr lang="en-US" dirty="0" smtClean="0">
                <a:solidFill>
                  <a:srgbClr val="D16349"/>
                </a:solidFill>
              </a:rPr>
              <a:t>Ion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Two or more bonded atoms - </a:t>
            </a:r>
            <a:r>
              <a:rPr lang="en-US" dirty="0" smtClean="0">
                <a:solidFill>
                  <a:srgbClr val="D16349"/>
                </a:solidFill>
              </a:rPr>
              <a:t>Molecule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Version of an element with a different number of neutrons - </a:t>
            </a:r>
            <a:r>
              <a:rPr lang="en-US" dirty="0" smtClean="0">
                <a:solidFill>
                  <a:srgbClr val="D16349"/>
                </a:solidFill>
              </a:rPr>
              <a:t>Isotope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Any item that takes up space and has mass - </a:t>
            </a:r>
            <a:r>
              <a:rPr lang="en-US" dirty="0" smtClean="0">
                <a:solidFill>
                  <a:srgbClr val="D16349"/>
                </a:solidFill>
              </a:rPr>
              <a:t>Matter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6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 to SWS</a:t>
            </a:r>
          </a:p>
          <a:p>
            <a:r>
              <a:rPr lang="en-US" dirty="0" smtClean="0"/>
              <a:t>Download and Save- </a:t>
            </a:r>
          </a:p>
          <a:p>
            <a:pPr lvl="1"/>
            <a:r>
              <a:rPr lang="en-US" dirty="0" smtClean="0"/>
              <a:t>Matter Vocab Chart in Science Folder </a:t>
            </a:r>
          </a:p>
          <a:p>
            <a:r>
              <a:rPr lang="en-US" dirty="0" smtClean="0"/>
              <a:t>Leave document open so we can use it today.</a:t>
            </a:r>
          </a:p>
          <a:p>
            <a:endParaRPr lang="en-US" dirty="0"/>
          </a:p>
          <a:p>
            <a:r>
              <a:rPr lang="en-US" dirty="0" smtClean="0"/>
              <a:t>Did you “Post Live” on your Science Blog??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8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75" y="228600"/>
            <a:ext cx="8794316" cy="83235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Review: Classify </a:t>
            </a:r>
            <a:r>
              <a:rPr lang="en-US" sz="2800" dirty="0"/>
              <a:t>each of the following as </a:t>
            </a:r>
            <a:r>
              <a:rPr lang="en-US" sz="2800" b="1" dirty="0" smtClean="0"/>
              <a:t>elements</a:t>
            </a:r>
            <a:r>
              <a:rPr lang="en-US" sz="2800" dirty="0" smtClean="0"/>
              <a:t>, </a:t>
            </a:r>
            <a:r>
              <a:rPr lang="en-US" sz="2800" b="1" dirty="0" smtClean="0"/>
              <a:t>compounds</a:t>
            </a:r>
            <a:r>
              <a:rPr lang="en-US" sz="2800" dirty="0" smtClean="0"/>
              <a:t>, </a:t>
            </a:r>
            <a:r>
              <a:rPr lang="en-US" sz="2800" b="1" dirty="0" smtClean="0"/>
              <a:t>mixtures</a:t>
            </a:r>
            <a:r>
              <a:rPr lang="en-US" sz="2800" dirty="0" smtClean="0"/>
              <a:t> or </a:t>
            </a:r>
            <a:r>
              <a:rPr lang="en-US" sz="2800" b="1" dirty="0" smtClean="0"/>
              <a:t>none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Diamond (C)</a:t>
            </a:r>
          </a:p>
          <a:p>
            <a:pPr marL="514350" indent="-514350">
              <a:buAutoNum type="arabicPeriod"/>
            </a:pPr>
            <a:r>
              <a:rPr lang="en-US" dirty="0" smtClean="0"/>
              <a:t>Air</a:t>
            </a:r>
          </a:p>
          <a:p>
            <a:pPr marL="514350" indent="-514350">
              <a:buAutoNum type="arabicPeriod"/>
            </a:pPr>
            <a:r>
              <a:rPr lang="en-US" dirty="0" smtClean="0"/>
              <a:t>Water (H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</a:p>
          <a:p>
            <a:pPr marL="514350" indent="-514350">
              <a:buAutoNum type="arabicPeriod"/>
            </a:pPr>
            <a:r>
              <a:rPr lang="en-US" dirty="0" smtClean="0"/>
              <a:t>Ammonia (NH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</a:p>
          <a:p>
            <a:pPr marL="514350" indent="-514350">
              <a:buAutoNum type="arabicPeriod"/>
            </a:pPr>
            <a:r>
              <a:rPr lang="en-US" dirty="0" smtClean="0"/>
              <a:t>Bronze</a:t>
            </a:r>
          </a:p>
          <a:p>
            <a:pPr marL="514350" indent="-514350">
              <a:buAutoNum type="arabicPeriod"/>
            </a:pPr>
            <a:r>
              <a:rPr lang="en-US" dirty="0" smtClean="0"/>
              <a:t>Pail of Garbage</a:t>
            </a:r>
          </a:p>
          <a:p>
            <a:pPr marL="514350" indent="-514350">
              <a:buAutoNum type="arabicPeriod"/>
            </a:pPr>
            <a:r>
              <a:rPr lang="en-US" dirty="0" smtClean="0"/>
              <a:t>Energy</a:t>
            </a:r>
          </a:p>
          <a:p>
            <a:pPr marL="514350" indent="-514350">
              <a:buAutoNum type="arabicPeriod"/>
            </a:pPr>
            <a:r>
              <a:rPr lang="en-US" dirty="0" smtClean="0"/>
              <a:t>Chlorine (Cl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marL="514350" indent="-514350">
              <a:buAutoNum type="arabicPeriod"/>
            </a:pPr>
            <a:r>
              <a:rPr lang="en-US" dirty="0" smtClean="0"/>
              <a:t>Milk</a:t>
            </a:r>
          </a:p>
          <a:p>
            <a:pPr marL="514350" indent="-514350">
              <a:buAutoNum type="arabicPeriod"/>
            </a:pPr>
            <a:r>
              <a:rPr lang="en-US" dirty="0" smtClean="0"/>
              <a:t>Baking Soda (NaHCO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5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75" y="228599"/>
            <a:ext cx="8794316" cy="857651"/>
          </a:xfrm>
        </p:spPr>
        <p:txBody>
          <a:bodyPr>
            <a:noAutofit/>
          </a:bodyPr>
          <a:lstStyle/>
          <a:p>
            <a:r>
              <a:rPr lang="en-US" sz="2800" dirty="0" smtClean="0"/>
              <a:t>Review: Classify </a:t>
            </a:r>
            <a:r>
              <a:rPr lang="en-US" sz="2800" dirty="0"/>
              <a:t>each of the following as </a:t>
            </a:r>
            <a:r>
              <a:rPr lang="en-US" sz="2800" b="1" dirty="0" smtClean="0"/>
              <a:t>elements</a:t>
            </a:r>
            <a:r>
              <a:rPr lang="en-US" sz="2800" dirty="0" smtClean="0"/>
              <a:t>, </a:t>
            </a:r>
            <a:r>
              <a:rPr lang="en-US" sz="2800" b="1" dirty="0" smtClean="0"/>
              <a:t>compounds</a:t>
            </a:r>
            <a:r>
              <a:rPr lang="en-US" sz="2800" dirty="0" smtClean="0"/>
              <a:t>, </a:t>
            </a:r>
            <a:r>
              <a:rPr lang="en-US" sz="2800" b="1" dirty="0" smtClean="0"/>
              <a:t>mixtures</a:t>
            </a:r>
            <a:r>
              <a:rPr lang="en-US" sz="2800" dirty="0" smtClean="0"/>
              <a:t> or </a:t>
            </a:r>
            <a:r>
              <a:rPr lang="en-US" sz="2800" b="1" dirty="0" smtClean="0"/>
              <a:t>none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Diamond (C)- </a:t>
            </a:r>
            <a:r>
              <a:rPr lang="en-US" dirty="0" smtClean="0">
                <a:solidFill>
                  <a:srgbClr val="D16349"/>
                </a:solidFill>
              </a:rPr>
              <a:t>Element</a:t>
            </a:r>
          </a:p>
          <a:p>
            <a:pPr marL="514350" indent="-514350">
              <a:buAutoNum type="arabicPeriod"/>
            </a:pPr>
            <a:r>
              <a:rPr lang="en-US" dirty="0" smtClean="0"/>
              <a:t>Air- </a:t>
            </a:r>
            <a:r>
              <a:rPr lang="en-US" dirty="0" smtClean="0">
                <a:solidFill>
                  <a:srgbClr val="D16349"/>
                </a:solidFill>
              </a:rPr>
              <a:t>Mixture</a:t>
            </a:r>
          </a:p>
          <a:p>
            <a:pPr marL="514350" indent="-514350">
              <a:buAutoNum type="arabicPeriod"/>
            </a:pPr>
            <a:r>
              <a:rPr lang="en-US" dirty="0" smtClean="0"/>
              <a:t>Water (H</a:t>
            </a:r>
            <a:r>
              <a:rPr lang="en-US" baseline="-25000" dirty="0" smtClean="0"/>
              <a:t>2</a:t>
            </a:r>
            <a:r>
              <a:rPr lang="en-US" dirty="0" smtClean="0"/>
              <a:t>O)-</a:t>
            </a:r>
            <a:r>
              <a:rPr lang="en-US" dirty="0" smtClean="0">
                <a:solidFill>
                  <a:srgbClr val="D16349"/>
                </a:solidFill>
              </a:rPr>
              <a:t>Compound</a:t>
            </a:r>
          </a:p>
          <a:p>
            <a:pPr marL="514350" indent="-514350">
              <a:buAutoNum type="arabicPeriod"/>
            </a:pPr>
            <a:r>
              <a:rPr lang="en-US" dirty="0" smtClean="0"/>
              <a:t>Ammonia (NH</a:t>
            </a:r>
            <a:r>
              <a:rPr lang="en-US" baseline="-25000" dirty="0" smtClean="0"/>
              <a:t>3</a:t>
            </a:r>
            <a:r>
              <a:rPr lang="en-US" dirty="0" smtClean="0"/>
              <a:t>)-</a:t>
            </a:r>
            <a:r>
              <a:rPr lang="en-US" dirty="0" smtClean="0">
                <a:solidFill>
                  <a:srgbClr val="D16349"/>
                </a:solidFill>
              </a:rPr>
              <a:t>Compound</a:t>
            </a:r>
          </a:p>
          <a:p>
            <a:pPr marL="514350" indent="-514350">
              <a:buAutoNum type="arabicPeriod"/>
            </a:pPr>
            <a:r>
              <a:rPr lang="en-US" dirty="0" smtClean="0"/>
              <a:t>Bronze-</a:t>
            </a:r>
            <a:r>
              <a:rPr lang="en-US" dirty="0" smtClean="0">
                <a:solidFill>
                  <a:srgbClr val="D16349"/>
                </a:solidFill>
              </a:rPr>
              <a:t>Element</a:t>
            </a:r>
          </a:p>
          <a:p>
            <a:pPr marL="514350" indent="-514350">
              <a:buAutoNum type="arabicPeriod"/>
            </a:pPr>
            <a:r>
              <a:rPr lang="en-US" dirty="0" smtClean="0"/>
              <a:t>Pail of Garbage- </a:t>
            </a:r>
            <a:r>
              <a:rPr lang="en-US" dirty="0" smtClean="0">
                <a:solidFill>
                  <a:srgbClr val="D16349"/>
                </a:solidFill>
              </a:rPr>
              <a:t>Mixture</a:t>
            </a:r>
          </a:p>
          <a:p>
            <a:pPr marL="514350" indent="-514350">
              <a:buAutoNum type="arabicPeriod"/>
            </a:pPr>
            <a:r>
              <a:rPr lang="en-US" dirty="0" smtClean="0"/>
              <a:t>Energy- </a:t>
            </a:r>
            <a:r>
              <a:rPr lang="en-US" dirty="0" smtClean="0">
                <a:solidFill>
                  <a:srgbClr val="D16349"/>
                </a:solidFill>
              </a:rPr>
              <a:t>None</a:t>
            </a:r>
          </a:p>
          <a:p>
            <a:pPr marL="514350" indent="-514350">
              <a:buAutoNum type="arabicPeriod"/>
            </a:pPr>
            <a:r>
              <a:rPr lang="en-US" dirty="0" smtClean="0"/>
              <a:t>Chlorine (Cl</a:t>
            </a:r>
            <a:r>
              <a:rPr lang="en-US" baseline="-25000" dirty="0" smtClean="0"/>
              <a:t>2</a:t>
            </a:r>
            <a:r>
              <a:rPr lang="en-US" dirty="0" smtClean="0"/>
              <a:t>)- </a:t>
            </a:r>
            <a:r>
              <a:rPr lang="en-US" dirty="0" smtClean="0">
                <a:solidFill>
                  <a:srgbClr val="D16349"/>
                </a:solidFill>
              </a:rPr>
              <a:t>Compound (Molecule)</a:t>
            </a:r>
          </a:p>
          <a:p>
            <a:pPr marL="514350" indent="-514350">
              <a:buAutoNum type="arabicPeriod"/>
            </a:pPr>
            <a:r>
              <a:rPr lang="en-US" dirty="0" smtClean="0"/>
              <a:t>Milk- </a:t>
            </a:r>
            <a:r>
              <a:rPr lang="en-US" dirty="0" smtClean="0">
                <a:solidFill>
                  <a:srgbClr val="D16349"/>
                </a:solidFill>
              </a:rPr>
              <a:t>Mixture</a:t>
            </a:r>
          </a:p>
          <a:p>
            <a:pPr marL="514350" indent="-514350">
              <a:buAutoNum type="arabicPeriod"/>
            </a:pPr>
            <a:r>
              <a:rPr lang="en-US" dirty="0" smtClean="0"/>
              <a:t>Baking Soda (NaHCO</a:t>
            </a:r>
            <a:r>
              <a:rPr lang="en-US" baseline="-25000" dirty="0" smtClean="0"/>
              <a:t>3</a:t>
            </a:r>
            <a:r>
              <a:rPr lang="en-US" dirty="0" smtClean="0"/>
              <a:t>)-</a:t>
            </a:r>
            <a:r>
              <a:rPr lang="en-US" dirty="0" smtClean="0">
                <a:solidFill>
                  <a:srgbClr val="D16349"/>
                </a:solidFill>
              </a:rPr>
              <a:t>Compound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02"/>
            <a:ext cx="8503920" cy="2604818"/>
          </a:xfrm>
        </p:spPr>
        <p:txBody>
          <a:bodyPr/>
          <a:lstStyle/>
          <a:p>
            <a:r>
              <a:rPr lang="en-US" sz="2400" b="1" u="sng" dirty="0"/>
              <a:t>Element</a:t>
            </a:r>
            <a:r>
              <a:rPr lang="en-US" sz="2400" dirty="0"/>
              <a:t>- Fundamental substances that cannot be broken down into simpler substances by normal chemical reactions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/>
              <a:t>118 known elements</a:t>
            </a:r>
          </a:p>
          <a:p>
            <a:pPr lvl="1"/>
            <a:r>
              <a:rPr lang="en-US" sz="2400" dirty="0" smtClean="0"/>
              <a:t>92 Naturally occurring elements</a:t>
            </a:r>
          </a:p>
          <a:p>
            <a:pPr lvl="1"/>
            <a:r>
              <a:rPr lang="en-US" sz="2400" dirty="0" smtClean="0"/>
              <a:t>No Unknown elements under 110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4678" y="4786354"/>
            <a:ext cx="676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Symbols: From Latin, Greek, or German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Always capitalize 1</a:t>
            </a:r>
            <a:r>
              <a:rPr lang="en-US" sz="2400" baseline="30000" dirty="0" smtClean="0">
                <a:solidFill>
                  <a:schemeClr val="accent1"/>
                </a:solidFill>
              </a:rPr>
              <a:t>st</a:t>
            </a:r>
            <a:r>
              <a:rPr lang="en-US" sz="2400" dirty="0" smtClean="0">
                <a:solidFill>
                  <a:schemeClr val="accent1"/>
                </a:solidFill>
              </a:rPr>
              <a:t> Letter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4091" y="2854007"/>
            <a:ext cx="710590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ea typeface="Times New Roman" charset="0"/>
                <a:cs typeface="Times New Roman" charset="0"/>
              </a:rPr>
              <a:t>	</a:t>
            </a:r>
            <a:r>
              <a:rPr lang="en-US" b="1" u="sng" dirty="0">
                <a:ea typeface="Times New Roman" charset="0"/>
                <a:cs typeface="Times New Roman" charset="0"/>
              </a:rPr>
              <a:t>Earth’s Crust		Human Body</a:t>
            </a:r>
            <a:endParaRPr lang="en-US" u="sng" dirty="0">
              <a:ea typeface="Times New Roman" charset="0"/>
              <a:cs typeface="Times New Roman" charset="0"/>
            </a:endParaRPr>
          </a:p>
          <a:p>
            <a:pPr eaLnBrk="0" hangingPunct="0"/>
            <a:r>
              <a:rPr lang="en-US" dirty="0">
                <a:ea typeface="Times New Roman" charset="0"/>
                <a:cs typeface="Times New Roman" charset="0"/>
              </a:rPr>
              <a:t>	</a:t>
            </a:r>
            <a:r>
              <a:rPr lang="en-US" sz="2000" dirty="0">
                <a:solidFill>
                  <a:srgbClr val="D16349"/>
                </a:solidFill>
                <a:ea typeface="Times New Roman" charset="0"/>
                <a:cs typeface="Times New Roman" charset="0"/>
              </a:rPr>
              <a:t>O	49.5%		O	65%</a:t>
            </a:r>
          </a:p>
          <a:p>
            <a:pPr eaLnBrk="0" hangingPunct="0"/>
            <a:r>
              <a:rPr lang="en-US" sz="2000" dirty="0">
                <a:ea typeface="Times New Roman" charset="0"/>
                <a:cs typeface="Times New Roman" charset="0"/>
              </a:rPr>
              <a:t>	Si	25.7%		C	18%</a:t>
            </a:r>
          </a:p>
          <a:p>
            <a:pPr eaLnBrk="0" hangingPunct="0"/>
            <a:r>
              <a:rPr lang="en-US" sz="2000" dirty="0">
                <a:ea typeface="Times New Roman" charset="0"/>
                <a:cs typeface="Times New Roman" charset="0"/>
              </a:rPr>
              <a:t>	Al	7.5%		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H</a:t>
            </a:r>
            <a:r>
              <a:rPr lang="en-US" sz="2000" dirty="0">
                <a:ea typeface="Times New Roman" charset="0"/>
                <a:cs typeface="Times New Roman" charset="0"/>
              </a:rPr>
              <a:t>	10%</a:t>
            </a:r>
          </a:p>
          <a:p>
            <a:pPr eaLnBrk="0" hangingPunct="0"/>
            <a:r>
              <a:rPr lang="en-US" sz="2000" dirty="0">
                <a:ea typeface="Times New Roman" charset="0"/>
                <a:cs typeface="Times New Roman" charset="0"/>
              </a:rPr>
              <a:t>	Fe	4.7%</a:t>
            </a:r>
          </a:p>
        </p:txBody>
      </p:sp>
    </p:spTree>
    <p:extLst>
      <p:ext uri="{BB962C8B-B14F-4D97-AF65-F5344CB8AC3E}">
        <p14:creationId xmlns:p14="http://schemas.microsoft.com/office/powerpoint/2010/main" val="177486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177925"/>
          </a:xfrm>
        </p:spPr>
        <p:txBody>
          <a:bodyPr/>
          <a:lstStyle/>
          <a:p>
            <a:r>
              <a:rPr lang="en-US" dirty="0" smtClean="0"/>
              <a:t>Trends Activity</a:t>
            </a:r>
          </a:p>
          <a:p>
            <a:r>
              <a:rPr lang="en-US" dirty="0" smtClean="0"/>
              <a:t>And </a:t>
            </a:r>
          </a:p>
          <a:p>
            <a:r>
              <a:rPr lang="en-US" dirty="0" smtClean="0"/>
              <a:t>Mendeleyev Challenge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you organize so many elements?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0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Periodic Table - </a:t>
            </a:r>
            <a:r>
              <a:rPr lang="en-US" dirty="0" err="1" smtClean="0"/>
              <a:t>Youtube</a:t>
            </a:r>
            <a:endParaRPr lang="en-US" dirty="0"/>
          </a:p>
        </p:txBody>
      </p:sp>
      <p:pic>
        <p:nvPicPr>
          <p:cNvPr id="4" name="Picture 3" descr="Screen shot 2013-09-24 at 10.13.1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329543"/>
            <a:ext cx="782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066800" y="152400"/>
            <a:ext cx="6991350" cy="9144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Periodic Table of Elements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35671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4495800" y="1905000"/>
            <a:ext cx="437752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A draft of Mendeleev’s first periodic table created in February 1869.  </a:t>
            </a:r>
            <a:endParaRPr lang="en-US" sz="2800" dirty="0" smtClean="0"/>
          </a:p>
          <a:p>
            <a:pPr>
              <a:spcBef>
                <a:spcPct val="50000"/>
              </a:spcBef>
            </a:pPr>
            <a:r>
              <a:rPr lang="en-US" sz="2800" dirty="0" err="1" smtClean="0"/>
              <a:t>Lothar</a:t>
            </a:r>
            <a:r>
              <a:rPr lang="en-US" sz="2800" dirty="0" smtClean="0"/>
              <a:t> </a:t>
            </a:r>
            <a:r>
              <a:rPr lang="en-US" sz="2800" dirty="0"/>
              <a:t>Meyer also published a table in 1870 but did not predict the existence of undiscovered elements.</a:t>
            </a:r>
          </a:p>
        </p:txBody>
      </p:sp>
    </p:spTree>
    <p:extLst>
      <p:ext uri="{BB962C8B-B14F-4D97-AF65-F5344CB8AC3E}">
        <p14:creationId xmlns:p14="http://schemas.microsoft.com/office/powerpoint/2010/main" val="8812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xmlns:p14="http://schemas.microsoft.com/office/powerpoint/2010/main" spd="slow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ChangeArrowheads="1"/>
          </p:cNvSpPr>
          <p:nvPr/>
        </p:nvSpPr>
        <p:spPr bwMode="auto">
          <a:xfrm>
            <a:off x="1066800" y="152400"/>
            <a:ext cx="6991350" cy="9144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solidFill>
                  <a:srgbClr val="D16349"/>
                </a:solidFill>
                <a:ea typeface="Times New Roman" charset="0"/>
                <a:cs typeface="Times New Roman" charset="0"/>
              </a:rPr>
              <a:t>Periodic Table of </a:t>
            </a:r>
            <a:r>
              <a:rPr lang="en-US" sz="3600" b="1" dirty="0">
                <a:solidFill>
                  <a:srgbClr val="D16349"/>
                </a:solidFill>
                <a:ea typeface="Times New Roman" charset="0"/>
                <a:cs typeface="Times New Roman" charset="0"/>
              </a:rPr>
              <a:t>Elements</a:t>
            </a:r>
            <a:endParaRPr lang="en-US" sz="4000" b="1" dirty="0">
              <a:solidFill>
                <a:srgbClr val="D16349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55313" name="Text Box 1041"/>
          <p:cNvSpPr txBox="1">
            <a:spLocks noChangeArrowheads="1"/>
          </p:cNvSpPr>
          <p:nvPr/>
        </p:nvSpPr>
        <p:spPr bwMode="auto">
          <a:xfrm>
            <a:off x="723900" y="58674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599"/>
            <a:ext cx="2895600" cy="4068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5562600"/>
            <a:ext cx="33774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Dmitri Mendeleev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35100"/>
            <a:ext cx="3365500" cy="398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7800" y="5562600"/>
            <a:ext cx="26084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Lothar</a:t>
            </a:r>
            <a:r>
              <a:rPr lang="en-US" dirty="0" smtClean="0"/>
              <a:t>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0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xmlns:p14="http://schemas.microsoft.com/office/powerpoint/2010/main" spd="slow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066800" y="152400"/>
            <a:ext cx="6991350" cy="9144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rgbClr val="646B86"/>
                </a:solidFill>
                <a:ea typeface="Times New Roman" charset="0"/>
                <a:cs typeface="Times New Roman" charset="0"/>
              </a:rPr>
              <a:t>Periodic Table of Elements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90550" y="5791200"/>
            <a:ext cx="7962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646B86"/>
                </a:solidFill>
                <a:latin typeface="+mj-lt"/>
              </a:rPr>
              <a:t>Mendeleev’s first periodic table published in </a:t>
            </a:r>
            <a:r>
              <a:rPr lang="en-US" sz="1600" i="1" dirty="0" err="1">
                <a:solidFill>
                  <a:srgbClr val="646B86"/>
                </a:solidFill>
                <a:latin typeface="+mj-lt"/>
              </a:rPr>
              <a:t>Zeitschrift</a:t>
            </a:r>
            <a:r>
              <a:rPr lang="en-US" sz="1600" i="1" dirty="0">
                <a:solidFill>
                  <a:srgbClr val="646B86"/>
                </a:solidFill>
                <a:latin typeface="+mj-lt"/>
              </a:rPr>
              <a:t> </a:t>
            </a:r>
            <a:r>
              <a:rPr lang="en-US" sz="1600" i="1" dirty="0" err="1">
                <a:solidFill>
                  <a:srgbClr val="646B86"/>
                </a:solidFill>
                <a:latin typeface="+mj-lt"/>
              </a:rPr>
              <a:t>f</a:t>
            </a:r>
            <a:r>
              <a:rPr lang="en-US" sz="1600" i="1" dirty="0" err="1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ür</a:t>
            </a:r>
            <a:r>
              <a:rPr lang="en-US" sz="1600" i="1" dirty="0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1600" i="1" dirty="0" err="1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Chemie</a:t>
            </a:r>
            <a:r>
              <a:rPr lang="en-US" sz="1600" dirty="0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1600" i="1" dirty="0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12</a:t>
            </a:r>
            <a:r>
              <a:rPr lang="en-US" sz="1600" dirty="0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, 406-6 (</a:t>
            </a:r>
            <a:r>
              <a:rPr lang="en-US" sz="1600" b="1" dirty="0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1869</a:t>
            </a:r>
            <a:r>
              <a:rPr lang="en-US" sz="1600" dirty="0">
                <a:solidFill>
                  <a:srgbClr val="646B86"/>
                </a:solidFill>
                <a:latin typeface="+mj-lt"/>
                <a:ea typeface="Arial" charset="0"/>
                <a:cs typeface="Arial" charset="0"/>
              </a:rPr>
              <a:t>)</a:t>
            </a:r>
            <a:endParaRPr lang="en-US" sz="1600" dirty="0">
              <a:solidFill>
                <a:srgbClr val="646B86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63650"/>
            <a:ext cx="86868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xmlns:p14="http://schemas.microsoft.com/office/powerpoint/2010/main" spd="slow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Mendeleev’s Table- </a:t>
            </a:r>
            <a:r>
              <a:rPr lang="en-US" dirty="0" err="1" smtClean="0"/>
              <a:t>Youtube</a:t>
            </a:r>
            <a:endParaRPr lang="en-US" dirty="0"/>
          </a:p>
        </p:txBody>
      </p:sp>
      <p:pic>
        <p:nvPicPr>
          <p:cNvPr id="4" name="Content Placeholder 3" descr="Screen shot 2013-09-24 at 10.15.49 PM.png">
            <a:hlinkClick r:id="rId2"/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 b="50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223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 to Mendeleev’s Table: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All atoms of the same element contain the same number of protons.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u="sng" dirty="0" smtClean="0"/>
              <a:t>Atomic Number</a:t>
            </a:r>
            <a:r>
              <a:rPr lang="en-US" dirty="0" smtClean="0"/>
              <a:t>- number of protons in an atom.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Screen shot 2013-09-24 at 10.3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90385"/>
            <a:ext cx="4918311" cy="26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3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Open</a:t>
            </a:r>
          </a:p>
          <a:p>
            <a:pPr lvl="1"/>
            <a:r>
              <a:rPr lang="en-US" dirty="0" smtClean="0"/>
              <a:t>Matter Vocab Chart in Science Folder.</a:t>
            </a:r>
          </a:p>
          <a:p>
            <a:pPr lvl="1"/>
            <a:r>
              <a:rPr lang="en-US" dirty="0" smtClean="0"/>
              <a:t>Atoms to Molecule Article</a:t>
            </a:r>
          </a:p>
          <a:p>
            <a:endParaRPr lang="en-US" dirty="0"/>
          </a:p>
          <a:p>
            <a:r>
              <a:rPr lang="en-US" dirty="0" smtClean="0"/>
              <a:t>Did you “Post Live” on your Science Blog??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1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2" name="Object 5"/>
          <p:cNvGraphicFramePr>
            <a:graphicFrameLocks noChangeAspect="1"/>
          </p:cNvGraphicFramePr>
          <p:nvPr/>
        </p:nvGraphicFramePr>
        <p:xfrm>
          <a:off x="106363" y="630238"/>
          <a:ext cx="8931275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CS ChemDraw Drawing" r:id="rId3" imgW="10604500" imgH="6654800" progId="">
                  <p:embed/>
                </p:oleObj>
              </mc:Choice>
              <mc:Fallback>
                <p:oleObj name="CS ChemDraw Drawing" r:id="rId3" imgW="10604500" imgH="6654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3" y="630238"/>
                        <a:ext cx="8931275" cy="559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83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599"/>
            <a:ext cx="8534400" cy="909589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>
                <a:solidFill>
                  <a:srgbClr val="D16349"/>
                </a:solidFill>
              </a:rPr>
              <a:t>Essential Questions:</a:t>
            </a:r>
            <a:endParaRPr lang="en-US" sz="4400" dirty="0">
              <a:solidFill>
                <a:srgbClr val="D163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is matter organized/classified?</a:t>
            </a:r>
          </a:p>
          <a:p>
            <a:r>
              <a:rPr lang="en-US" dirty="0" smtClean="0"/>
              <a:t>How do atoms and elements combine?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1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3093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>
                <a:solidFill>
                  <a:schemeClr val="accent1"/>
                </a:solidFill>
              </a:rPr>
              <a:t>Objectives: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Students will be able to:</a:t>
            </a:r>
          </a:p>
          <a:p>
            <a:pPr lvl="1"/>
            <a:r>
              <a:rPr lang="en-US" sz="2400" dirty="0" smtClean="0"/>
              <a:t>Distinguish between atoms, elements, molecules, compounds, mixtures and solutions.</a:t>
            </a:r>
          </a:p>
          <a:p>
            <a:pPr lvl="1"/>
            <a:r>
              <a:rPr lang="en-US" sz="2400" dirty="0" smtClean="0"/>
              <a:t>Explain how atoms and elements are organized.</a:t>
            </a:r>
          </a:p>
          <a:p>
            <a:pPr lvl="1"/>
            <a:r>
              <a:rPr lang="en-US" sz="2400" dirty="0" smtClean="0"/>
              <a:t>Examine how atoms determine properties of matter.</a:t>
            </a:r>
          </a:p>
          <a:p>
            <a:pPr lvl="1"/>
            <a:r>
              <a:rPr lang="en-US" sz="2400" dirty="0"/>
              <a:t>Describe substances and classify according to their properties.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123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38126"/>
            <a:ext cx="8503920" cy="2413000"/>
          </a:xfrm>
        </p:spPr>
        <p:txBody>
          <a:bodyPr/>
          <a:lstStyle/>
          <a:p>
            <a:r>
              <a:rPr lang="en-US" b="1" u="sng" dirty="0" smtClean="0"/>
              <a:t>Matter</a:t>
            </a:r>
            <a:r>
              <a:rPr lang="en-US" dirty="0" smtClean="0"/>
              <a:t>- any substance that takes up space and has volume.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Examples: Organisms, Minerals, Rocks, Pencils, </a:t>
            </a:r>
            <a:endParaRPr lang="en-US" dirty="0"/>
          </a:p>
          <a:p>
            <a:pPr lvl="1"/>
            <a:r>
              <a:rPr lang="en-US" dirty="0" smtClean="0"/>
              <a:t>Non-examples: Energy, Temperature, Heat, Light, Sound, Fire</a:t>
            </a:r>
            <a:endParaRPr lang="en-US" dirty="0"/>
          </a:p>
        </p:txBody>
      </p:sp>
      <p:pic>
        <p:nvPicPr>
          <p:cNvPr id="5" name="Picture 4" descr="Screen shot 2013-09-23 at 8.49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2503798"/>
            <a:ext cx="4460875" cy="43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09424"/>
            <a:ext cx="8503920" cy="917702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Atom</a:t>
            </a:r>
            <a:r>
              <a:rPr lang="en-US" sz="3600" dirty="0"/>
              <a:t>-basic unit of matter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25" y="1651000"/>
            <a:ext cx="3810000" cy="317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752" y="1651000"/>
            <a:ext cx="43496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Contains 3 sub-atomic particles:</a:t>
            </a:r>
          </a:p>
          <a:p>
            <a:endParaRPr lang="en-US" dirty="0"/>
          </a:p>
          <a:p>
            <a:r>
              <a:rPr lang="en-US" sz="2400" b="1" u="sng" dirty="0" smtClean="0"/>
              <a:t>Proton</a:t>
            </a:r>
            <a:r>
              <a:rPr lang="en-US" sz="2400" dirty="0" smtClean="0"/>
              <a:t>- positively charged particle in nucleus</a:t>
            </a:r>
          </a:p>
          <a:p>
            <a:endParaRPr lang="en-US" sz="2400" dirty="0"/>
          </a:p>
          <a:p>
            <a:r>
              <a:rPr lang="en-US" sz="2400" b="1" u="sng" dirty="0" smtClean="0"/>
              <a:t>Neutron</a:t>
            </a:r>
            <a:r>
              <a:rPr lang="en-US" sz="2400" dirty="0" smtClean="0"/>
              <a:t>- neutral particle in nucleus</a:t>
            </a:r>
          </a:p>
          <a:p>
            <a:endParaRPr lang="en-US" sz="2400" dirty="0"/>
          </a:p>
          <a:p>
            <a:r>
              <a:rPr lang="en-US" sz="2400" b="1" u="sng" dirty="0" smtClean="0"/>
              <a:t>Electron</a:t>
            </a:r>
            <a:r>
              <a:rPr lang="en-US" sz="2400" dirty="0" smtClean="0"/>
              <a:t>- negative particle orbiting nucleus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22376" y="5623957"/>
            <a:ext cx="779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1"/>
                </a:solidFill>
              </a:rPr>
              <a:t>Atomic Mass</a:t>
            </a:r>
            <a:r>
              <a:rPr lang="en-US" sz="2400" dirty="0" smtClean="0">
                <a:solidFill>
                  <a:schemeClr val="accent1"/>
                </a:solidFill>
              </a:rPr>
              <a:t>-mass of an atom; protons + neutrons. 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5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08897"/>
            <a:ext cx="8503920" cy="960911"/>
          </a:xfrm>
        </p:spPr>
        <p:txBody>
          <a:bodyPr>
            <a:noAutofit/>
          </a:bodyPr>
          <a:lstStyle/>
          <a:p>
            <a:r>
              <a:rPr lang="en-US" sz="2800" b="1" u="sng" dirty="0" smtClean="0"/>
              <a:t>Isotope</a:t>
            </a:r>
            <a:r>
              <a:rPr lang="en-US" sz="2800" dirty="0" smtClean="0"/>
              <a:t>- a version of an element with a different number of neutrons.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0616"/>
            <a:ext cx="9144000" cy="50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3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613" y="196372"/>
            <a:ext cx="8503920" cy="691303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Ion</a:t>
            </a:r>
            <a:r>
              <a:rPr lang="en-US" sz="3600" dirty="0" smtClean="0"/>
              <a:t>- charged atom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533" y="1624175"/>
            <a:ext cx="635000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857" y="2379101"/>
            <a:ext cx="389699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Example:</a:t>
            </a:r>
          </a:p>
          <a:p>
            <a:endParaRPr lang="en-US" sz="2000" dirty="0" smtClean="0"/>
          </a:p>
          <a:p>
            <a:r>
              <a:rPr lang="en-US" sz="2000" dirty="0" smtClean="0"/>
              <a:t>Sodium (Na)</a:t>
            </a:r>
            <a:endParaRPr lang="en-US" sz="2000" dirty="0"/>
          </a:p>
          <a:p>
            <a:r>
              <a:rPr lang="en-US" sz="2000" dirty="0" smtClean="0"/>
              <a:t>    11 protons</a:t>
            </a:r>
          </a:p>
          <a:p>
            <a:r>
              <a:rPr lang="en-US" sz="2000" u="sng" dirty="0" smtClean="0"/>
              <a:t>+ 11 electrons</a:t>
            </a:r>
          </a:p>
          <a:p>
            <a:r>
              <a:rPr lang="en-US" sz="2000" dirty="0" smtClean="0"/>
              <a:t>    0 charge </a:t>
            </a:r>
          </a:p>
          <a:p>
            <a:endParaRPr lang="en-US" sz="2000" dirty="0"/>
          </a:p>
          <a:p>
            <a:r>
              <a:rPr lang="en-US" sz="2000" dirty="0" smtClean="0"/>
              <a:t>Sodium Ion (Na </a:t>
            </a:r>
            <a:r>
              <a:rPr lang="en-US" sz="2000" baseline="30000" dirty="0" smtClean="0"/>
              <a:t>1+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 smtClean="0"/>
              <a:t>    11 protons</a:t>
            </a:r>
          </a:p>
          <a:p>
            <a:r>
              <a:rPr lang="en-US" sz="2000" u="sng" dirty="0" smtClean="0"/>
              <a:t>+ 10 electrons </a:t>
            </a:r>
            <a:r>
              <a:rPr lang="en-US" sz="2000" dirty="0" smtClean="0"/>
              <a:t>(one electron lost)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1 proton = +1 charge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597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1629</TotalTime>
  <Words>783</Words>
  <Application>Microsoft Macintosh PowerPoint</Application>
  <PresentationFormat>On-screen Show (4:3)</PresentationFormat>
  <Paragraphs>129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Civic</vt:lpstr>
      <vt:lpstr>Image Document</vt:lpstr>
      <vt:lpstr>CS ChemDraw Drawing</vt:lpstr>
      <vt:lpstr>Matter Atoms to Molecules</vt:lpstr>
      <vt:lpstr>PowerPoint Presentation</vt:lpstr>
      <vt:lpstr>PowerPoint Presentation</vt:lpstr>
      <vt:lpstr>Essential Questions:</vt:lpstr>
      <vt:lpstr>Objectives: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unique atoms called? </vt:lpstr>
      <vt:lpstr>How do atoms combine?</vt:lpstr>
      <vt:lpstr>How do atoms and elements join?</vt:lpstr>
      <vt:lpstr>PowerPoint Presentation</vt:lpstr>
      <vt:lpstr>PowerPoint Presentation</vt:lpstr>
      <vt:lpstr>PowerPoint Presentation</vt:lpstr>
      <vt:lpstr>What about dissolving?</vt:lpstr>
      <vt:lpstr>Entrance Slip- 9/25 Write the word that matches each definition. Use the lined side of the note card.</vt:lpstr>
      <vt:lpstr>Entrance Slip- 9/24 (Answers)</vt:lpstr>
      <vt:lpstr>Review: Classify each of the following as elements, compounds, mixtures or none.</vt:lpstr>
      <vt:lpstr>Review: Classify each of the following as elements, compounds, mixtures or none.</vt:lpstr>
      <vt:lpstr>PowerPoint Presentation</vt:lpstr>
      <vt:lpstr>How would you organize so many elements?</vt:lpstr>
      <vt:lpstr>History of the Periodic Table - Youtube</vt:lpstr>
      <vt:lpstr>PowerPoint Presentation</vt:lpstr>
      <vt:lpstr>PowerPoint Presentation</vt:lpstr>
      <vt:lpstr>PowerPoint Presentation</vt:lpstr>
      <vt:lpstr>Importance of Mendeleev’s Table- Youtube</vt:lpstr>
      <vt:lpstr>Modification to Mendeleev’s Table:</vt:lpstr>
      <vt:lpstr>PowerPoint Presentation</vt:lpstr>
    </vt:vector>
  </TitlesOfParts>
  <Company>Beachwood City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Matter’s Mass and Energy</dc:title>
  <dc:creator>Beachwood City Schools</dc:creator>
  <cp:lastModifiedBy>Beachwood City Schools</cp:lastModifiedBy>
  <cp:revision>33</cp:revision>
  <dcterms:created xsi:type="dcterms:W3CDTF">2013-08-20T18:37:20Z</dcterms:created>
  <dcterms:modified xsi:type="dcterms:W3CDTF">2013-09-25T18:54:00Z</dcterms:modified>
</cp:coreProperties>
</file>