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4" r:id="rId3"/>
    <p:sldId id="257" r:id="rId4"/>
    <p:sldId id="260" r:id="rId5"/>
    <p:sldId id="262" r:id="rId6"/>
    <p:sldId id="265" r:id="rId7"/>
    <p:sldId id="263" r:id="rId8"/>
    <p:sldId id="259" r:id="rId9"/>
    <p:sldId id="261" r:id="rId10"/>
    <p:sldId id="273" r:id="rId11"/>
    <p:sldId id="275" r:id="rId12"/>
    <p:sldId id="270" r:id="rId13"/>
    <p:sldId id="276" r:id="rId14"/>
    <p:sldId id="274" r:id="rId15"/>
    <p:sldId id="268" r:id="rId16"/>
    <p:sldId id="272" r:id="rId17"/>
    <p:sldId id="271" r:id="rId18"/>
    <p:sldId id="258" r:id="rId19"/>
    <p:sldId id="267" r:id="rId20"/>
    <p:sldId id="266" r:id="rId21"/>
    <p:sldId id="269" r:id="rId22"/>
    <p:sldId id="277" r:id="rId23"/>
    <p:sldId id="278" r:id="rId24"/>
    <p:sldId id="279" r:id="rId25"/>
    <p:sldId id="280" r:id="rId26"/>
    <p:sldId id="284" r:id="rId27"/>
    <p:sldId id="285" r:id="rId28"/>
    <p:sldId id="283" r:id="rId29"/>
    <p:sldId id="281" r:id="rId30"/>
    <p:sldId id="282"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9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5/21/13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5/21/13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5/21/13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5/21/13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5/21/13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5/21/13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5/21/13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5/21/13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5/21/13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5/21/13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5/21/13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5/21/13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CE38E4D-051A-41E1-86A4-E56916468FD0}" type="datetimeFigureOut">
              <a:rPr lang="en-US" smtClean="0"/>
              <a:t>5/21/13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86BB73A-582F-4420-9A14-CB10A2B2E5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sa.gov/topics/earth/features/ozone-history.html" TargetMode="Externa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Atmosphere</a:t>
            </a:r>
            <a:endParaRPr lang="en-US" dirty="0"/>
          </a:p>
        </p:txBody>
      </p:sp>
    </p:spTree>
    <p:extLst>
      <p:ext uri="{BB962C8B-B14F-4D97-AF65-F5344CB8AC3E}">
        <p14:creationId xmlns:p14="http://schemas.microsoft.com/office/powerpoint/2010/main" val="24722160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6757"/>
          </a:xfrm>
        </p:spPr>
        <p:txBody>
          <a:bodyPr/>
          <a:lstStyle/>
          <a:p>
            <a:r>
              <a:rPr lang="en-US" dirty="0" smtClean="0"/>
              <a:t>Energy in the Atmosphere</a:t>
            </a:r>
            <a:endParaRPr lang="en-US" dirty="0"/>
          </a:p>
        </p:txBody>
      </p:sp>
      <p:sp>
        <p:nvSpPr>
          <p:cNvPr id="3" name="Content Placeholder 2"/>
          <p:cNvSpPr>
            <a:spLocks noGrp="1"/>
          </p:cNvSpPr>
          <p:nvPr>
            <p:ph idx="1"/>
          </p:nvPr>
        </p:nvSpPr>
        <p:spPr>
          <a:xfrm>
            <a:off x="296333" y="1016000"/>
            <a:ext cx="8636000" cy="5651499"/>
          </a:xfrm>
        </p:spPr>
        <p:txBody>
          <a:bodyPr>
            <a:normAutofit/>
          </a:bodyPr>
          <a:lstStyle/>
          <a:p>
            <a:r>
              <a:rPr lang="en-US" sz="3200" b="1" u="sng" dirty="0" smtClean="0"/>
              <a:t>Electromagnetic waves</a:t>
            </a:r>
            <a:r>
              <a:rPr lang="en-US" sz="3200" dirty="0" smtClean="0"/>
              <a:t>- </a:t>
            </a:r>
            <a:r>
              <a:rPr lang="en-US" sz="3200" dirty="0" smtClean="0">
                <a:solidFill>
                  <a:srgbClr val="FF0000"/>
                </a:solidFill>
              </a:rPr>
              <a:t>a form of energy that can travel through space.</a:t>
            </a:r>
          </a:p>
          <a:p>
            <a:r>
              <a:rPr lang="en-US" sz="3200" dirty="0" smtClean="0"/>
              <a:t>Some of the energy from the sun </a:t>
            </a:r>
            <a:r>
              <a:rPr lang="en-US" sz="3200" dirty="0" smtClean="0">
                <a:solidFill>
                  <a:srgbClr val="FF0000"/>
                </a:solidFill>
              </a:rPr>
              <a:t>is reflected and absorbed in the atmosphere.</a:t>
            </a:r>
          </a:p>
          <a:p>
            <a:r>
              <a:rPr lang="en-US" sz="3200" dirty="0" smtClean="0"/>
              <a:t>Most of the energy that reaches in the Earth is </a:t>
            </a:r>
            <a:r>
              <a:rPr lang="en-US" sz="3200" dirty="0" smtClean="0">
                <a:solidFill>
                  <a:srgbClr val="FF0000"/>
                </a:solidFill>
              </a:rPr>
              <a:t>visible light, infrared radiation, or small amount of UV </a:t>
            </a:r>
            <a:r>
              <a:rPr lang="en-US" sz="3200" dirty="0" smtClean="0"/>
              <a:t>radiation.</a:t>
            </a:r>
          </a:p>
        </p:txBody>
      </p:sp>
    </p:spTree>
    <p:extLst>
      <p:ext uri="{BB962C8B-B14F-4D97-AF65-F5344CB8AC3E}">
        <p14:creationId xmlns:p14="http://schemas.microsoft.com/office/powerpoint/2010/main" val="29644641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Radiation</a:t>
            </a:r>
            <a:endParaRPr lang="en-US" dirty="0"/>
          </a:p>
        </p:txBody>
      </p:sp>
      <p:sp>
        <p:nvSpPr>
          <p:cNvPr id="3" name="Content Placeholder 2"/>
          <p:cNvSpPr>
            <a:spLocks noGrp="1"/>
          </p:cNvSpPr>
          <p:nvPr>
            <p:ph idx="1"/>
          </p:nvPr>
        </p:nvSpPr>
        <p:spPr>
          <a:xfrm>
            <a:off x="549275" y="1600201"/>
            <a:ext cx="8042276" cy="4897966"/>
          </a:xfrm>
        </p:spPr>
        <p:txBody>
          <a:bodyPr>
            <a:normAutofit/>
          </a:bodyPr>
          <a:lstStyle/>
          <a:p>
            <a:pPr marL="619125" lvl="2" indent="0">
              <a:buNone/>
            </a:pPr>
            <a:r>
              <a:rPr lang="en-US" sz="3200" b="1" u="sng" dirty="0">
                <a:solidFill>
                  <a:srgbClr val="FF0000"/>
                </a:solidFill>
              </a:rPr>
              <a:t>Visible Light</a:t>
            </a:r>
            <a:r>
              <a:rPr lang="en-US" sz="3200" dirty="0"/>
              <a:t>- mixture of all colors of light in the rainbow (ROYGBIV)</a:t>
            </a:r>
          </a:p>
          <a:p>
            <a:pPr marL="619125" lvl="2" indent="0">
              <a:buNone/>
            </a:pPr>
            <a:r>
              <a:rPr lang="en-US" sz="3200" b="1" u="sng" dirty="0">
                <a:solidFill>
                  <a:srgbClr val="FF0000"/>
                </a:solidFill>
              </a:rPr>
              <a:t>Infrared</a:t>
            </a:r>
            <a:r>
              <a:rPr lang="en-US" sz="3200" dirty="0"/>
              <a:t>- form of energy with wavelengths that are longer than red light (EX: Food prep</a:t>
            </a:r>
            <a:r>
              <a:rPr lang="en-US" sz="3200" dirty="0" smtClean="0"/>
              <a:t>)</a:t>
            </a:r>
          </a:p>
          <a:p>
            <a:pPr marL="619125" lvl="2" indent="0">
              <a:buNone/>
            </a:pPr>
            <a:r>
              <a:rPr lang="en-US" sz="3200" b="1" u="sng" dirty="0" smtClean="0">
                <a:solidFill>
                  <a:srgbClr val="FF0000"/>
                </a:solidFill>
              </a:rPr>
              <a:t>Ultraviolet</a:t>
            </a:r>
            <a:r>
              <a:rPr lang="en-US" sz="3200" dirty="0" smtClean="0">
                <a:solidFill>
                  <a:srgbClr val="FF0000"/>
                </a:solidFill>
              </a:rPr>
              <a:t> </a:t>
            </a:r>
            <a:r>
              <a:rPr lang="en-US" sz="3200" dirty="0">
                <a:solidFill>
                  <a:srgbClr val="FF0000"/>
                </a:solidFill>
              </a:rPr>
              <a:t>(UV</a:t>
            </a:r>
            <a:r>
              <a:rPr lang="en-US" sz="3200" dirty="0"/>
              <a:t>)- a form of energy with wavelengths that are shorter than violet light (EX: Causes damage to DNA or cells)</a:t>
            </a:r>
          </a:p>
          <a:p>
            <a:endParaRPr lang="en-US" dirty="0"/>
          </a:p>
        </p:txBody>
      </p:sp>
    </p:spTree>
    <p:extLst>
      <p:ext uri="{BB962C8B-B14F-4D97-AF65-F5344CB8AC3E}">
        <p14:creationId xmlns:p14="http://schemas.microsoft.com/office/powerpoint/2010/main" val="13834274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96437"/>
            <a:ext cx="9144000" cy="3717073"/>
          </a:xfrm>
          <a:prstGeom prst="rect">
            <a:avLst/>
          </a:prstGeom>
        </p:spPr>
      </p:pic>
      <p:pic>
        <p:nvPicPr>
          <p:cNvPr id="5" name="Picture 4"/>
          <p:cNvPicPr>
            <a:picLocks noChangeAspect="1"/>
          </p:cNvPicPr>
          <p:nvPr/>
        </p:nvPicPr>
        <p:blipFill>
          <a:blip r:embed="rId3"/>
          <a:stretch>
            <a:fillRect/>
          </a:stretch>
        </p:blipFill>
        <p:spPr>
          <a:xfrm>
            <a:off x="1333500" y="2264834"/>
            <a:ext cx="6464300" cy="4305300"/>
          </a:xfrm>
          <a:prstGeom prst="rect">
            <a:avLst/>
          </a:prstGeom>
        </p:spPr>
      </p:pic>
    </p:spTree>
    <p:extLst>
      <p:ext uri="{BB962C8B-B14F-4D97-AF65-F5344CB8AC3E}">
        <p14:creationId xmlns:p14="http://schemas.microsoft.com/office/powerpoint/2010/main" val="272309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4257"/>
          </a:xfrm>
        </p:spPr>
        <p:txBody>
          <a:bodyPr/>
          <a:lstStyle/>
          <a:p>
            <a:r>
              <a:rPr lang="en-US" dirty="0" smtClean="0"/>
              <a:t>Today’s Tasks</a:t>
            </a:r>
            <a:endParaRPr lang="en-US" dirty="0"/>
          </a:p>
        </p:txBody>
      </p:sp>
      <p:sp>
        <p:nvSpPr>
          <p:cNvPr id="3" name="Content Placeholder 2"/>
          <p:cNvSpPr>
            <a:spLocks noGrp="1"/>
          </p:cNvSpPr>
          <p:nvPr>
            <p:ph idx="1"/>
          </p:nvPr>
        </p:nvSpPr>
        <p:spPr>
          <a:xfrm>
            <a:off x="381000" y="1121834"/>
            <a:ext cx="8466667" cy="5482166"/>
          </a:xfrm>
        </p:spPr>
        <p:txBody>
          <a:bodyPr>
            <a:normAutofit lnSpcReduction="10000"/>
          </a:bodyPr>
          <a:lstStyle/>
          <a:p>
            <a:pPr marL="457200" indent="-457200">
              <a:buAutoNum type="arabicPeriod"/>
            </a:pPr>
            <a:r>
              <a:rPr lang="en-US" sz="3200" dirty="0" smtClean="0"/>
              <a:t>Put your stapled Genetic Research Paper in the Bin. </a:t>
            </a:r>
            <a:r>
              <a:rPr lang="en-US" smtClean="0"/>
              <a:t>(If </a:t>
            </a:r>
            <a:r>
              <a:rPr lang="en-US" dirty="0" smtClean="0"/>
              <a:t>you gave it to Mrs. Goodman that is ok go to the next step.)</a:t>
            </a:r>
          </a:p>
          <a:p>
            <a:pPr marL="457200" indent="-457200">
              <a:buAutoNum type="arabicPeriod"/>
            </a:pPr>
            <a:r>
              <a:rPr lang="en-US" sz="3200" dirty="0" smtClean="0"/>
              <a:t>Go to SWS: Daily Assignment, Copy today’s assignment and Paste at the end of the Atmosphere Notes from yesterday.</a:t>
            </a:r>
          </a:p>
          <a:p>
            <a:pPr marL="457200" indent="-457200">
              <a:buAutoNum type="arabicPeriod"/>
            </a:pPr>
            <a:r>
              <a:rPr lang="en-US" sz="3200" dirty="0" smtClean="0"/>
              <a:t>Complete #1-4 from what you pasted.</a:t>
            </a:r>
          </a:p>
          <a:p>
            <a:pPr marL="457200" indent="-457200">
              <a:buAutoNum type="arabicPeriod"/>
            </a:pPr>
            <a:r>
              <a:rPr lang="en-US" sz="3200" dirty="0" smtClean="0"/>
              <a:t>We will start talking about the following questions in about 15-20 minutes.</a:t>
            </a:r>
            <a:endParaRPr lang="en-US" sz="3200" dirty="0"/>
          </a:p>
        </p:txBody>
      </p:sp>
    </p:spTree>
    <p:extLst>
      <p:ext uri="{BB962C8B-B14F-4D97-AF65-F5344CB8AC3E}">
        <p14:creationId xmlns:p14="http://schemas.microsoft.com/office/powerpoint/2010/main" val="3410814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2591"/>
          </a:xfrm>
        </p:spPr>
        <p:txBody>
          <a:bodyPr/>
          <a:lstStyle/>
          <a:p>
            <a:r>
              <a:rPr lang="en-US" dirty="0" smtClean="0"/>
              <a:t>Greenhouse Effect</a:t>
            </a:r>
            <a:endParaRPr lang="en-US" dirty="0"/>
          </a:p>
        </p:txBody>
      </p:sp>
      <p:sp>
        <p:nvSpPr>
          <p:cNvPr id="3" name="Content Placeholder 2"/>
          <p:cNvSpPr>
            <a:spLocks noGrp="1"/>
          </p:cNvSpPr>
          <p:nvPr>
            <p:ph idx="1"/>
          </p:nvPr>
        </p:nvSpPr>
        <p:spPr>
          <a:xfrm>
            <a:off x="231775" y="1206500"/>
            <a:ext cx="8552392" cy="5482167"/>
          </a:xfrm>
        </p:spPr>
        <p:txBody>
          <a:bodyPr>
            <a:noAutofit/>
          </a:bodyPr>
          <a:lstStyle/>
          <a:p>
            <a:r>
              <a:rPr lang="en-US" sz="2800" b="1" u="sng" dirty="0" smtClean="0"/>
              <a:t>Greenhouse Effect</a:t>
            </a:r>
            <a:r>
              <a:rPr lang="en-US" sz="2800" dirty="0" smtClean="0"/>
              <a:t>- </a:t>
            </a:r>
            <a:r>
              <a:rPr lang="en-US" sz="2800" dirty="0" smtClean="0">
                <a:solidFill>
                  <a:srgbClr val="FF0000"/>
                </a:solidFill>
              </a:rPr>
              <a:t>process by which gases in the atmosphere hold in heat</a:t>
            </a:r>
            <a:endParaRPr lang="en-US" sz="2800" dirty="0">
              <a:solidFill>
                <a:srgbClr val="FF0000"/>
              </a:solidFill>
            </a:endParaRPr>
          </a:p>
          <a:p>
            <a:r>
              <a:rPr lang="en-US" sz="2800" dirty="0" smtClean="0"/>
              <a:t>Humans have impacted the natural greenhouse effect by adding to the amount of greenhouse gases.  That increases the temperature on Earth.</a:t>
            </a:r>
          </a:p>
          <a:p>
            <a:pPr marL="631825" lvl="2" indent="-349250">
              <a:spcBef>
                <a:spcPts val="2000"/>
              </a:spcBef>
            </a:pPr>
            <a:r>
              <a:rPr lang="en-US" sz="2400" dirty="0"/>
              <a:t>Greenhouse gasses are </a:t>
            </a:r>
            <a:r>
              <a:rPr lang="en-US" sz="2400" dirty="0">
                <a:solidFill>
                  <a:srgbClr val="FF0000"/>
                </a:solidFill>
              </a:rPr>
              <a:t>Carbon Dioxide, Water Vapor, Methane, and Nitrous Oxide</a:t>
            </a:r>
            <a:r>
              <a:rPr lang="en-US" sz="2400" dirty="0"/>
              <a:t>.</a:t>
            </a:r>
          </a:p>
          <a:p>
            <a:r>
              <a:rPr lang="en-US" sz="2800" dirty="0" smtClean="0"/>
              <a:t>Humans have also released chemicals that have decreased the size of the ozone layer. (Made a hole)</a:t>
            </a:r>
          </a:p>
        </p:txBody>
      </p:sp>
    </p:spTree>
    <p:extLst>
      <p:ext uri="{BB962C8B-B14F-4D97-AF65-F5344CB8AC3E}">
        <p14:creationId xmlns:p14="http://schemas.microsoft.com/office/powerpoint/2010/main" val="4288577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93700"/>
            <a:ext cx="9144000" cy="6057900"/>
          </a:xfrm>
          <a:prstGeom prst="rect">
            <a:avLst/>
          </a:prstGeom>
        </p:spPr>
      </p:pic>
    </p:spTree>
    <p:extLst>
      <p:ext uri="{BB962C8B-B14F-4D97-AF65-F5344CB8AC3E}">
        <p14:creationId xmlns:p14="http://schemas.microsoft.com/office/powerpoint/2010/main" val="16099798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7700" y="0"/>
            <a:ext cx="7831667" cy="6858000"/>
          </a:xfrm>
          <a:prstGeom prst="rect">
            <a:avLst/>
          </a:prstGeom>
        </p:spPr>
      </p:pic>
    </p:spTree>
    <p:extLst>
      <p:ext uri="{BB962C8B-B14F-4D97-AF65-F5344CB8AC3E}">
        <p14:creationId xmlns:p14="http://schemas.microsoft.com/office/powerpoint/2010/main" val="42134971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9500" y="1371600"/>
            <a:ext cx="6985000" cy="4114800"/>
          </a:xfrm>
          <a:prstGeom prst="rect">
            <a:avLst/>
          </a:prstGeom>
        </p:spPr>
      </p:pic>
    </p:spTree>
    <p:extLst>
      <p:ext uri="{BB962C8B-B14F-4D97-AF65-F5344CB8AC3E}">
        <p14:creationId xmlns:p14="http://schemas.microsoft.com/office/powerpoint/2010/main" val="9226507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72" y="0"/>
            <a:ext cx="6147005" cy="6858000"/>
          </a:xfrm>
          <a:prstGeom prst="rect">
            <a:avLst/>
          </a:prstGeom>
        </p:spPr>
      </p:pic>
      <p:sp>
        <p:nvSpPr>
          <p:cNvPr id="2" name="TextBox 1"/>
          <p:cNvSpPr txBox="1"/>
          <p:nvPr/>
        </p:nvSpPr>
        <p:spPr>
          <a:xfrm>
            <a:off x="5969000" y="804337"/>
            <a:ext cx="3174999" cy="3170099"/>
          </a:xfrm>
          <a:prstGeom prst="rect">
            <a:avLst/>
          </a:prstGeom>
          <a:noFill/>
        </p:spPr>
        <p:txBody>
          <a:bodyPr wrap="square" rtlCol="0">
            <a:spAutoFit/>
          </a:bodyPr>
          <a:lstStyle/>
          <a:p>
            <a:pPr marL="342900" indent="-342900">
              <a:buAutoNum type="arabicPeriod"/>
            </a:pPr>
            <a:r>
              <a:rPr lang="en-US" sz="2000" dirty="0" smtClean="0"/>
              <a:t>What happens to the temperature as you increase in altitude in the Troposphere?</a:t>
            </a:r>
          </a:p>
          <a:p>
            <a:pPr marL="342900" indent="-342900">
              <a:buAutoNum type="arabicPeriod"/>
            </a:pPr>
            <a:endParaRPr lang="en-US" sz="2000" dirty="0"/>
          </a:p>
          <a:p>
            <a:pPr marL="342900" indent="-342900">
              <a:buAutoNum type="arabicPeriod"/>
            </a:pPr>
            <a:r>
              <a:rPr lang="en-US" sz="2000" dirty="0" smtClean="0"/>
              <a:t>In the Stratosphere?</a:t>
            </a:r>
          </a:p>
          <a:p>
            <a:pPr marL="342900" indent="-342900">
              <a:buAutoNum type="arabicPeriod"/>
            </a:pPr>
            <a:endParaRPr lang="en-US" sz="2000" dirty="0"/>
          </a:p>
          <a:p>
            <a:pPr marL="342900" indent="-342900">
              <a:buAutoNum type="arabicPeriod"/>
            </a:pPr>
            <a:r>
              <a:rPr lang="en-US" sz="2000" dirty="0" smtClean="0"/>
              <a:t>In the Mesosphere?</a:t>
            </a:r>
          </a:p>
          <a:p>
            <a:endParaRPr lang="en-US" sz="2000" dirty="0"/>
          </a:p>
          <a:p>
            <a:pPr marL="342900" indent="-342900">
              <a:buAutoNum type="arabicPeriod"/>
            </a:pPr>
            <a:r>
              <a:rPr lang="en-US" sz="2000" dirty="0" smtClean="0"/>
              <a:t>In the Thermosphere?</a:t>
            </a:r>
            <a:endParaRPr lang="en-US" sz="2000" dirty="0"/>
          </a:p>
        </p:txBody>
      </p:sp>
    </p:spTree>
    <p:extLst>
      <p:ext uri="{BB962C8B-B14F-4D97-AF65-F5344CB8AC3E}">
        <p14:creationId xmlns:p14="http://schemas.microsoft.com/office/powerpoint/2010/main" val="5468590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8833" y="804337"/>
            <a:ext cx="2815166" cy="2554545"/>
          </a:xfrm>
          <a:prstGeom prst="rect">
            <a:avLst/>
          </a:prstGeom>
          <a:noFill/>
        </p:spPr>
        <p:txBody>
          <a:bodyPr wrap="square" rtlCol="0">
            <a:spAutoFit/>
          </a:bodyPr>
          <a:lstStyle/>
          <a:p>
            <a:pPr marL="342900" indent="-342900">
              <a:buAutoNum type="arabicPeriod"/>
            </a:pPr>
            <a:r>
              <a:rPr lang="en-US" sz="2000" dirty="0" smtClean="0"/>
              <a:t>What happens to the pressure as you increase in altitude from the troposphere to the thermosphere?</a:t>
            </a:r>
          </a:p>
          <a:p>
            <a:pPr marL="342900" indent="-342900">
              <a:buAutoNum type="arabicPeriod"/>
            </a:pPr>
            <a:endParaRPr lang="en-US" sz="2000" dirty="0"/>
          </a:p>
          <a:p>
            <a:pPr marL="342900" indent="-342900">
              <a:buAutoNum type="arabicPeriod"/>
            </a:pPr>
            <a:endParaRPr lang="en-US" sz="2000" dirty="0"/>
          </a:p>
        </p:txBody>
      </p:sp>
      <p:pic>
        <p:nvPicPr>
          <p:cNvPr id="3" name="Picture 2"/>
          <p:cNvPicPr>
            <a:picLocks noChangeAspect="1"/>
          </p:cNvPicPr>
          <p:nvPr/>
        </p:nvPicPr>
        <p:blipFill>
          <a:blip r:embed="rId2"/>
          <a:stretch>
            <a:fillRect/>
          </a:stretch>
        </p:blipFill>
        <p:spPr>
          <a:xfrm>
            <a:off x="148166" y="-1"/>
            <a:ext cx="6011333" cy="6011333"/>
          </a:xfrm>
          <a:prstGeom prst="rect">
            <a:avLst/>
          </a:prstGeom>
        </p:spPr>
      </p:pic>
    </p:spTree>
    <p:extLst>
      <p:ext uri="{BB962C8B-B14F-4D97-AF65-F5344CB8AC3E}">
        <p14:creationId xmlns:p14="http://schemas.microsoft.com/office/powerpoint/2010/main" val="37955651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6091"/>
          </a:xfrm>
        </p:spPr>
        <p:txBody>
          <a:bodyPr/>
          <a:lstStyle/>
          <a:p>
            <a:r>
              <a:rPr lang="en-US" dirty="0" smtClean="0"/>
              <a:t>Key Vocabulary</a:t>
            </a:r>
            <a:endParaRPr lang="en-US" dirty="0"/>
          </a:p>
        </p:txBody>
      </p:sp>
      <p:sp>
        <p:nvSpPr>
          <p:cNvPr id="3" name="Content Placeholder 2"/>
          <p:cNvSpPr>
            <a:spLocks noGrp="1"/>
          </p:cNvSpPr>
          <p:nvPr>
            <p:ph idx="1"/>
          </p:nvPr>
        </p:nvSpPr>
        <p:spPr>
          <a:xfrm>
            <a:off x="254000" y="973668"/>
            <a:ext cx="8720667" cy="5884332"/>
          </a:xfrm>
        </p:spPr>
        <p:txBody>
          <a:bodyPr>
            <a:normAutofit/>
          </a:bodyPr>
          <a:lstStyle/>
          <a:p>
            <a:r>
              <a:rPr lang="en-US" b="1" u="sng" dirty="0" smtClean="0"/>
              <a:t>Altitude</a:t>
            </a:r>
            <a:r>
              <a:rPr lang="en-US" dirty="0" smtClean="0"/>
              <a:t>- elevation or distance above sea level</a:t>
            </a:r>
          </a:p>
          <a:p>
            <a:r>
              <a:rPr lang="en-US" b="1" u="sng" dirty="0" smtClean="0"/>
              <a:t>Temperature</a:t>
            </a:r>
            <a:r>
              <a:rPr lang="en-US" dirty="0" smtClean="0"/>
              <a:t>- a measure of heat energy in an item</a:t>
            </a:r>
          </a:p>
          <a:p>
            <a:r>
              <a:rPr lang="en-US" b="1" u="sng" dirty="0" smtClean="0"/>
              <a:t>Water Vapor</a:t>
            </a:r>
            <a:r>
              <a:rPr lang="en-US" dirty="0" smtClean="0"/>
              <a:t>- water in the form of a gas</a:t>
            </a:r>
          </a:p>
          <a:p>
            <a:r>
              <a:rPr lang="en-US" b="1" u="sng" dirty="0" smtClean="0"/>
              <a:t>Pressure</a:t>
            </a:r>
            <a:r>
              <a:rPr lang="en-US" dirty="0" smtClean="0"/>
              <a:t>- the force pushing on an area or surface</a:t>
            </a:r>
          </a:p>
          <a:p>
            <a:r>
              <a:rPr lang="en-US" b="1" u="sng" dirty="0" smtClean="0"/>
              <a:t>Particles</a:t>
            </a:r>
            <a:r>
              <a:rPr lang="en-US" dirty="0" smtClean="0"/>
              <a:t>- solids such as dust, smoke, salt, pollen, chemicals, cells etc.</a:t>
            </a:r>
          </a:p>
          <a:p>
            <a:r>
              <a:rPr lang="en-US" b="1" u="sng" dirty="0" smtClean="0"/>
              <a:t>Weather</a:t>
            </a:r>
            <a:r>
              <a:rPr lang="en-US" dirty="0" smtClean="0"/>
              <a:t>- a condition of the Earth’s atmosphere at a particular place and time</a:t>
            </a:r>
          </a:p>
          <a:p>
            <a:r>
              <a:rPr lang="en-US" b="1" u="sng" dirty="0" smtClean="0"/>
              <a:t>Climate</a:t>
            </a:r>
            <a:r>
              <a:rPr lang="en-US" dirty="0" smtClean="0"/>
              <a:t>- the overall, average or expected weather patterns in an area.</a:t>
            </a:r>
            <a:endParaRPr lang="en-US" dirty="0"/>
          </a:p>
        </p:txBody>
      </p:sp>
    </p:spTree>
    <p:extLst>
      <p:ext uri="{BB962C8B-B14F-4D97-AF65-F5344CB8AC3E}">
        <p14:creationId xmlns:p14="http://schemas.microsoft.com/office/powerpoint/2010/main" val="152980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6700" y="0"/>
            <a:ext cx="6054328" cy="6858000"/>
          </a:xfrm>
          <a:prstGeom prst="rect">
            <a:avLst/>
          </a:prstGeom>
        </p:spPr>
      </p:pic>
    </p:spTree>
    <p:extLst>
      <p:ext uri="{BB962C8B-B14F-4D97-AF65-F5344CB8AC3E}">
        <p14:creationId xmlns:p14="http://schemas.microsoft.com/office/powerpoint/2010/main" val="222433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2349500" cy="633257"/>
          </a:xfrm>
        </p:spPr>
        <p:txBody>
          <a:bodyPr/>
          <a:lstStyle/>
          <a:p>
            <a:r>
              <a:rPr lang="en-US" sz="3600" dirty="0" smtClean="0"/>
              <a:t>Exit Slip</a:t>
            </a:r>
            <a:endParaRPr lang="en-US" sz="3600" dirty="0"/>
          </a:p>
        </p:txBody>
      </p:sp>
      <p:sp>
        <p:nvSpPr>
          <p:cNvPr id="3" name="Content Placeholder 2"/>
          <p:cNvSpPr>
            <a:spLocks noGrp="1"/>
          </p:cNvSpPr>
          <p:nvPr>
            <p:ph idx="1"/>
          </p:nvPr>
        </p:nvSpPr>
        <p:spPr>
          <a:xfrm>
            <a:off x="254000" y="867830"/>
            <a:ext cx="8551333" cy="5503334"/>
          </a:xfrm>
        </p:spPr>
        <p:txBody>
          <a:bodyPr>
            <a:noAutofit/>
          </a:bodyPr>
          <a:lstStyle/>
          <a:p>
            <a:pPr marL="457200" indent="-457200">
              <a:buClrTx/>
              <a:buFont typeface="+mj-lt"/>
              <a:buAutoNum type="arabicPeriod"/>
            </a:pPr>
            <a:r>
              <a:rPr lang="en-US" dirty="0" smtClean="0">
                <a:solidFill>
                  <a:srgbClr val="000000"/>
                </a:solidFill>
              </a:rPr>
              <a:t>In which part of the atmosphere does most weather occur?</a:t>
            </a:r>
          </a:p>
          <a:p>
            <a:pPr marL="457200" indent="-457200">
              <a:buClrTx/>
              <a:buFont typeface="+mj-lt"/>
              <a:buAutoNum type="arabicPeriod"/>
            </a:pPr>
            <a:r>
              <a:rPr lang="en-US" dirty="0" smtClean="0">
                <a:solidFill>
                  <a:srgbClr val="000000"/>
                </a:solidFill>
              </a:rPr>
              <a:t>What part of the atmosphere shields Earth’s surface from harmful UV radiation?</a:t>
            </a:r>
          </a:p>
          <a:p>
            <a:pPr marL="457200" indent="-457200">
              <a:buClrTx/>
              <a:buFont typeface="+mj-lt"/>
              <a:buAutoNum type="arabicPeriod"/>
            </a:pPr>
            <a:r>
              <a:rPr lang="en-US" dirty="0" smtClean="0">
                <a:solidFill>
                  <a:srgbClr val="000000"/>
                </a:solidFill>
              </a:rPr>
              <a:t>What is the outermost layer called?</a:t>
            </a:r>
          </a:p>
          <a:p>
            <a:pPr marL="457200" indent="-457200">
              <a:buClrTx/>
              <a:buFont typeface="+mj-lt"/>
              <a:buAutoNum type="arabicPeriod"/>
            </a:pPr>
            <a:r>
              <a:rPr lang="en-US" dirty="0">
                <a:solidFill>
                  <a:srgbClr val="000000"/>
                </a:solidFill>
              </a:rPr>
              <a:t>In which layer do we live and spend most our time?</a:t>
            </a:r>
          </a:p>
          <a:p>
            <a:pPr marL="457200" indent="-457200">
              <a:buClrTx/>
              <a:buFont typeface="+mj-lt"/>
              <a:buAutoNum type="arabicPeriod"/>
            </a:pPr>
            <a:r>
              <a:rPr lang="en-US" dirty="0">
                <a:solidFill>
                  <a:srgbClr val="000000"/>
                </a:solidFill>
              </a:rPr>
              <a:t>Which layer is the hardest to study? Why</a:t>
            </a:r>
            <a:r>
              <a:rPr lang="en-US" dirty="0" smtClean="0">
                <a:solidFill>
                  <a:srgbClr val="000000"/>
                </a:solidFill>
              </a:rPr>
              <a:t>?</a:t>
            </a:r>
          </a:p>
          <a:p>
            <a:pPr marL="457200" indent="-457200">
              <a:buClrTx/>
              <a:buFont typeface="+mj-lt"/>
              <a:buAutoNum type="arabicPeriod"/>
            </a:pPr>
            <a:r>
              <a:rPr lang="en-US" dirty="0">
                <a:solidFill>
                  <a:srgbClr val="000000"/>
                </a:solidFill>
              </a:rPr>
              <a:t>What is the most abundant gas in the Earth’s atmosphere</a:t>
            </a:r>
            <a:r>
              <a:rPr lang="en-US" dirty="0" smtClean="0">
                <a:solidFill>
                  <a:srgbClr val="000000"/>
                </a:solidFill>
              </a:rPr>
              <a:t>?</a:t>
            </a:r>
          </a:p>
          <a:p>
            <a:pPr marL="457200" indent="-457200">
              <a:buClrTx/>
              <a:buFont typeface="+mj-lt"/>
              <a:buAutoNum type="arabicPeriod"/>
            </a:pPr>
            <a:r>
              <a:rPr lang="en-US" dirty="0" smtClean="0">
                <a:solidFill>
                  <a:srgbClr val="000000"/>
                </a:solidFill>
              </a:rPr>
              <a:t>Why are the thermosphere and exosphere the warmest layers?</a:t>
            </a:r>
          </a:p>
        </p:txBody>
      </p:sp>
      <p:sp>
        <p:nvSpPr>
          <p:cNvPr id="4" name="TextBox 3"/>
          <p:cNvSpPr txBox="1"/>
          <p:nvPr/>
        </p:nvSpPr>
        <p:spPr>
          <a:xfrm>
            <a:off x="2180164" y="44073"/>
            <a:ext cx="6963836" cy="707886"/>
          </a:xfrm>
          <a:prstGeom prst="rect">
            <a:avLst/>
          </a:prstGeom>
          <a:noFill/>
        </p:spPr>
        <p:txBody>
          <a:bodyPr wrap="square" rtlCol="0">
            <a:spAutoFit/>
          </a:bodyPr>
          <a:lstStyle/>
          <a:p>
            <a:r>
              <a:rPr lang="en-US" sz="2000" b="1" u="sng" dirty="0" smtClean="0">
                <a:solidFill>
                  <a:schemeClr val="accent6"/>
                </a:solidFill>
              </a:rPr>
              <a:t>Word Bank</a:t>
            </a:r>
            <a:r>
              <a:rPr lang="en-US" sz="2000" b="1" dirty="0" smtClean="0">
                <a:solidFill>
                  <a:schemeClr val="accent6"/>
                </a:solidFill>
              </a:rPr>
              <a:t>: Atmosphere, Mesosphere, Thermosphere, Stratosphere, Troposphere, Ozone Layer</a:t>
            </a:r>
            <a:endParaRPr lang="en-US" sz="2000" b="1" dirty="0">
              <a:solidFill>
                <a:schemeClr val="accent6"/>
              </a:solidFill>
            </a:endParaRPr>
          </a:p>
        </p:txBody>
      </p:sp>
    </p:spTree>
    <p:extLst>
      <p:ext uri="{BB962C8B-B14F-4D97-AF65-F5344CB8AC3E}">
        <p14:creationId xmlns:p14="http://schemas.microsoft.com/office/powerpoint/2010/main" val="27412893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the Atmosphere</a:t>
            </a:r>
            <a:endParaRPr lang="en-US" dirty="0"/>
          </a:p>
        </p:txBody>
      </p:sp>
      <p:sp>
        <p:nvSpPr>
          <p:cNvPr id="3" name="Content Placeholder 2"/>
          <p:cNvSpPr>
            <a:spLocks noGrp="1"/>
          </p:cNvSpPr>
          <p:nvPr>
            <p:ph idx="1"/>
          </p:nvPr>
        </p:nvSpPr>
        <p:spPr/>
        <p:txBody>
          <a:bodyPr/>
          <a:lstStyle/>
          <a:p>
            <a:r>
              <a:rPr lang="en-US" b="1" u="sng" dirty="0"/>
              <a:t>Thermal Energy</a:t>
            </a:r>
            <a:r>
              <a:rPr lang="en-US" dirty="0"/>
              <a:t>- the total energy of motion in the molecules of a substance</a:t>
            </a:r>
          </a:p>
          <a:p>
            <a:r>
              <a:rPr lang="en-US" b="1" u="sng" dirty="0"/>
              <a:t>Temperature</a:t>
            </a:r>
            <a:r>
              <a:rPr lang="en-US" dirty="0"/>
              <a:t>- the average amount of energy of motion of each molecule of a substance</a:t>
            </a:r>
          </a:p>
          <a:p>
            <a:r>
              <a:rPr lang="en-US" b="1" u="sng" dirty="0"/>
              <a:t>Thermometer-</a:t>
            </a:r>
            <a:r>
              <a:rPr lang="en-US" dirty="0"/>
              <a:t> tool used to measure the average amount of energy of motion (temperature)</a:t>
            </a:r>
          </a:p>
          <a:p>
            <a:r>
              <a:rPr lang="en-US" b="1" u="sng" dirty="0"/>
              <a:t>Heat</a:t>
            </a:r>
            <a:r>
              <a:rPr lang="en-US" dirty="0"/>
              <a:t>- energy transferred from a hotter object to a cooler object</a:t>
            </a:r>
          </a:p>
          <a:p>
            <a:endParaRPr lang="en-US" dirty="0"/>
          </a:p>
        </p:txBody>
      </p:sp>
    </p:spTree>
    <p:extLst>
      <p:ext uri="{BB962C8B-B14F-4D97-AF65-F5344CB8AC3E}">
        <p14:creationId xmlns:p14="http://schemas.microsoft.com/office/powerpoint/2010/main" val="5989769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There </a:t>
            </a:r>
            <a:r>
              <a:rPr lang="en-US" b="1" i="1" u="sng" dirty="0"/>
              <a:t>are 3 ways Heat is </a:t>
            </a:r>
            <a:r>
              <a:rPr lang="en-US" b="1" i="1" u="sng" dirty="0" smtClean="0"/>
              <a:t>transferred</a:t>
            </a:r>
            <a:endParaRPr lang="en-US" dirty="0"/>
          </a:p>
        </p:txBody>
      </p:sp>
      <p:sp>
        <p:nvSpPr>
          <p:cNvPr id="3" name="Content Placeholder 2"/>
          <p:cNvSpPr>
            <a:spLocks noGrp="1"/>
          </p:cNvSpPr>
          <p:nvPr>
            <p:ph idx="1"/>
          </p:nvPr>
        </p:nvSpPr>
        <p:spPr>
          <a:xfrm>
            <a:off x="0" y="1600201"/>
            <a:ext cx="9144000" cy="5032874"/>
          </a:xfrm>
        </p:spPr>
        <p:txBody>
          <a:bodyPr>
            <a:normAutofit fontScale="92500"/>
          </a:bodyPr>
          <a:lstStyle/>
          <a:p>
            <a:r>
              <a:rPr lang="en-US" sz="2800" b="1" u="sng" dirty="0" smtClean="0"/>
              <a:t>Radiation</a:t>
            </a:r>
            <a:r>
              <a:rPr lang="en-US" sz="2800" dirty="0"/>
              <a:t>- the direct transfer of energy by electromagnet waves</a:t>
            </a:r>
          </a:p>
          <a:p>
            <a:pPr marL="0" indent="0">
              <a:buNone/>
            </a:pPr>
            <a:r>
              <a:rPr lang="en-US" sz="2800" dirty="0"/>
              <a:t>	</a:t>
            </a:r>
            <a:r>
              <a:rPr lang="en-US" sz="2200" dirty="0" smtClean="0"/>
              <a:t>Ex</a:t>
            </a:r>
            <a:r>
              <a:rPr lang="en-US" sz="2200" dirty="0"/>
              <a:t>- </a:t>
            </a:r>
            <a:r>
              <a:rPr lang="en-US" sz="2200" dirty="0" smtClean="0"/>
              <a:t>Sunlight shining on Earth</a:t>
            </a:r>
            <a:endParaRPr lang="en-US" sz="2200" dirty="0"/>
          </a:p>
          <a:p>
            <a:r>
              <a:rPr lang="en-US" sz="2800" b="1" u="sng" dirty="0"/>
              <a:t>Conduction</a:t>
            </a:r>
            <a:r>
              <a:rPr lang="en-US" sz="2800" dirty="0"/>
              <a:t>- the direct transfer of heat from one substance to another substance that is touching</a:t>
            </a:r>
          </a:p>
          <a:p>
            <a:pPr marL="0" indent="0">
              <a:buNone/>
            </a:pPr>
            <a:r>
              <a:rPr lang="en-US" sz="2800" dirty="0"/>
              <a:t>	</a:t>
            </a:r>
            <a:r>
              <a:rPr lang="en-US" sz="2200" dirty="0" smtClean="0"/>
              <a:t>Ex- Items on ground getting warm because they sit on the ground</a:t>
            </a:r>
            <a:endParaRPr lang="en-US" sz="2200" dirty="0"/>
          </a:p>
          <a:p>
            <a:r>
              <a:rPr lang="en-US" sz="2800" b="1" u="sng" dirty="0"/>
              <a:t>Convection</a:t>
            </a:r>
            <a:r>
              <a:rPr lang="en-US" sz="2800" dirty="0"/>
              <a:t>- the transfer of heat by the movement of a fluid</a:t>
            </a:r>
          </a:p>
          <a:p>
            <a:pPr marL="0" indent="0">
              <a:buNone/>
            </a:pPr>
            <a:r>
              <a:rPr lang="en-US" sz="2800" dirty="0"/>
              <a:t>	</a:t>
            </a:r>
            <a:r>
              <a:rPr lang="en-US" sz="2200" dirty="0" smtClean="0"/>
              <a:t>Ex</a:t>
            </a:r>
            <a:r>
              <a:rPr lang="en-US" sz="2200" dirty="0"/>
              <a:t>- </a:t>
            </a:r>
            <a:r>
              <a:rPr lang="en-US" sz="2200" dirty="0" smtClean="0"/>
              <a:t>Air above ground warming due to heat in ground.</a:t>
            </a:r>
            <a:endParaRPr lang="en-US" sz="2200" dirty="0"/>
          </a:p>
          <a:p>
            <a:endParaRPr lang="en-US" dirty="0"/>
          </a:p>
        </p:txBody>
      </p:sp>
    </p:spTree>
    <p:extLst>
      <p:ext uri="{BB962C8B-B14F-4D97-AF65-F5344CB8AC3E}">
        <p14:creationId xmlns:p14="http://schemas.microsoft.com/office/powerpoint/2010/main" val="17910200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2112" y="441029"/>
            <a:ext cx="7638007" cy="5856863"/>
          </a:xfrm>
          <a:prstGeom prst="rect">
            <a:avLst/>
          </a:prstGeom>
          <a:noFill/>
          <a:ln>
            <a:noFill/>
          </a:ln>
        </p:spPr>
      </p:pic>
    </p:spTree>
    <p:extLst>
      <p:ext uri="{BB962C8B-B14F-4D97-AF65-F5344CB8AC3E}">
        <p14:creationId xmlns:p14="http://schemas.microsoft.com/office/powerpoint/2010/main" val="13525231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Results and Discussion</a:t>
            </a:r>
            <a:endParaRPr lang="en-US" dirty="0"/>
          </a:p>
        </p:txBody>
      </p:sp>
      <p:sp>
        <p:nvSpPr>
          <p:cNvPr id="3" name="Content Placeholder 2"/>
          <p:cNvSpPr>
            <a:spLocks noGrp="1"/>
          </p:cNvSpPr>
          <p:nvPr>
            <p:ph idx="1"/>
          </p:nvPr>
        </p:nvSpPr>
        <p:spPr>
          <a:xfrm>
            <a:off x="194037" y="1600200"/>
            <a:ext cx="8696392" cy="5068157"/>
          </a:xfrm>
        </p:spPr>
        <p:txBody>
          <a:bodyPr>
            <a:normAutofit lnSpcReduction="10000"/>
          </a:bodyPr>
          <a:lstStyle/>
          <a:p>
            <a:pPr marL="349250" lvl="1" indent="0">
              <a:buNone/>
            </a:pPr>
            <a:r>
              <a:rPr lang="en-US" dirty="0" smtClean="0"/>
              <a:t>1. When </a:t>
            </a:r>
            <a:r>
              <a:rPr lang="en-US" dirty="0"/>
              <a:t>you placed the thermometer directly on the ground what kind of heat transfer was taking place</a:t>
            </a:r>
            <a:r>
              <a:rPr lang="en-US" dirty="0" smtClean="0"/>
              <a:t>? </a:t>
            </a:r>
          </a:p>
          <a:p>
            <a:pPr marL="349250" lvl="1" indent="0">
              <a:buNone/>
            </a:pPr>
            <a:r>
              <a:rPr lang="en-US" dirty="0" smtClean="0"/>
              <a:t>When </a:t>
            </a:r>
            <a:r>
              <a:rPr lang="en-US" dirty="0"/>
              <a:t>you placed the thermometer 1.25m above the ground what kind of heat transfer was taking place</a:t>
            </a:r>
            <a:r>
              <a:rPr lang="en-US" dirty="0" smtClean="0"/>
              <a:t>?</a:t>
            </a:r>
          </a:p>
          <a:p>
            <a:pPr marL="349250" lvl="1" indent="0">
              <a:buNone/>
            </a:pPr>
            <a:r>
              <a:rPr lang="en-US" dirty="0" smtClean="0"/>
              <a:t>What </a:t>
            </a:r>
            <a:r>
              <a:rPr lang="en-US" dirty="0"/>
              <a:t>kind of transfer occurred for your skin to feel warm?      </a:t>
            </a:r>
          </a:p>
          <a:p>
            <a:pPr marL="0" indent="0">
              <a:buNone/>
            </a:pPr>
            <a:endParaRPr lang="en-US" dirty="0" smtClean="0"/>
          </a:p>
          <a:p>
            <a:pPr marL="0" indent="0">
              <a:buNone/>
            </a:pPr>
            <a:r>
              <a:rPr lang="en-US" dirty="0" smtClean="0"/>
              <a:t>2</a:t>
            </a:r>
            <a:r>
              <a:rPr lang="en-US" dirty="0"/>
              <a:t>. How did the temperature 1 cm above the ground compare to the temperature </a:t>
            </a:r>
            <a:r>
              <a:rPr lang="en-US" dirty="0" smtClean="0"/>
              <a:t>1.25 </a:t>
            </a:r>
            <a:r>
              <a:rPr lang="en-US" dirty="0"/>
              <a:t>m above?      </a:t>
            </a:r>
          </a:p>
          <a:p>
            <a:pPr marL="0" indent="0">
              <a:buNone/>
            </a:pPr>
            <a:endParaRPr lang="en-US" dirty="0" smtClean="0"/>
          </a:p>
          <a:p>
            <a:pPr marL="0" indent="0">
              <a:buNone/>
            </a:pPr>
            <a:r>
              <a:rPr lang="en-US" dirty="0" smtClean="0"/>
              <a:t>3</a:t>
            </a:r>
            <a:r>
              <a:rPr lang="en-US" dirty="0"/>
              <a:t>. Are there differences between your two locations? Explain. Why do you think that was or was not the case</a:t>
            </a:r>
            <a:r>
              <a:rPr lang="en-US" dirty="0" smtClean="0"/>
              <a:t>?</a:t>
            </a:r>
            <a:r>
              <a:rPr lang="en-US" dirty="0"/>
              <a:t>    </a:t>
            </a:r>
          </a:p>
          <a:p>
            <a:pPr marL="0" indent="0">
              <a:buNone/>
            </a:pPr>
            <a:endParaRPr lang="en-US" dirty="0"/>
          </a:p>
        </p:txBody>
      </p:sp>
    </p:spTree>
    <p:extLst>
      <p:ext uri="{BB962C8B-B14F-4D97-AF65-F5344CB8AC3E}">
        <p14:creationId xmlns:p14="http://schemas.microsoft.com/office/powerpoint/2010/main" val="38129299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431800"/>
            <a:ext cx="6350000" cy="5994400"/>
          </a:xfrm>
          <a:prstGeom prst="rect">
            <a:avLst/>
          </a:prstGeom>
        </p:spPr>
      </p:pic>
    </p:spTree>
    <p:extLst>
      <p:ext uri="{BB962C8B-B14F-4D97-AF65-F5344CB8AC3E}">
        <p14:creationId xmlns:p14="http://schemas.microsoft.com/office/powerpoint/2010/main" val="2622476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20 at 7.57.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474" y="131655"/>
            <a:ext cx="7912100" cy="6299200"/>
          </a:xfrm>
          <a:prstGeom prst="rect">
            <a:avLst/>
          </a:prstGeom>
        </p:spPr>
      </p:pic>
    </p:spTree>
    <p:extLst>
      <p:ext uri="{BB962C8B-B14F-4D97-AF65-F5344CB8AC3E}">
        <p14:creationId xmlns:p14="http://schemas.microsoft.com/office/powerpoint/2010/main" val="36176350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77618"/>
            <a:ext cx="9144000" cy="5223403"/>
          </a:xfrm>
          <a:prstGeom prst="rect">
            <a:avLst/>
          </a:prstGeom>
        </p:spPr>
      </p:pic>
    </p:spTree>
    <p:extLst>
      <p:ext uri="{BB962C8B-B14F-4D97-AF65-F5344CB8AC3E}">
        <p14:creationId xmlns:p14="http://schemas.microsoft.com/office/powerpoint/2010/main" val="39527127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4. Predict the outcome of this experiment if you were 12 hours from now? Explain your Prediction using science terms.      </a:t>
            </a:r>
            <a:endParaRPr lang="en-US" dirty="0" smtClean="0"/>
          </a:p>
          <a:p>
            <a:pPr marL="0" indent="0">
              <a:buNone/>
            </a:pPr>
            <a:endParaRPr lang="en-US" dirty="0"/>
          </a:p>
          <a:p>
            <a:pPr marL="0" indent="0">
              <a:buNone/>
            </a:pPr>
            <a:r>
              <a:rPr lang="en-US" dirty="0"/>
              <a:t>5. What can you conclude </a:t>
            </a:r>
            <a:r>
              <a:rPr lang="en-US" dirty="0" smtClean="0"/>
              <a:t>about </a:t>
            </a:r>
            <a:r>
              <a:rPr lang="en-US" dirty="0"/>
              <a:t>the temperature of the troposphere closer to the ground as opposed to further from the ground?  </a:t>
            </a:r>
          </a:p>
        </p:txBody>
      </p:sp>
    </p:spTree>
    <p:extLst>
      <p:ext uri="{BB962C8B-B14F-4D97-AF65-F5344CB8AC3E}">
        <p14:creationId xmlns:p14="http://schemas.microsoft.com/office/powerpoint/2010/main" val="38720358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the Atmosphere</a:t>
            </a:r>
            <a:endParaRPr lang="en-US" dirty="0"/>
          </a:p>
        </p:txBody>
      </p:sp>
      <p:sp>
        <p:nvSpPr>
          <p:cNvPr id="3" name="Content Placeholder 2"/>
          <p:cNvSpPr>
            <a:spLocks noGrp="1"/>
          </p:cNvSpPr>
          <p:nvPr>
            <p:ph idx="1"/>
          </p:nvPr>
        </p:nvSpPr>
        <p:spPr>
          <a:xfrm>
            <a:off x="338667" y="1600201"/>
            <a:ext cx="8572500" cy="5046132"/>
          </a:xfrm>
        </p:spPr>
        <p:txBody>
          <a:bodyPr>
            <a:normAutofit/>
          </a:bodyPr>
          <a:lstStyle/>
          <a:p>
            <a:r>
              <a:rPr lang="en-US" sz="2800" b="1" u="sng" dirty="0" smtClean="0"/>
              <a:t>Atmosphere</a:t>
            </a:r>
            <a:r>
              <a:rPr lang="en-US" sz="2800" dirty="0" smtClean="0">
                <a:solidFill>
                  <a:srgbClr val="FF0000"/>
                </a:solidFill>
              </a:rPr>
              <a:t>- the layer of gases that surround the planet</a:t>
            </a:r>
          </a:p>
          <a:p>
            <a:r>
              <a:rPr lang="en-US" sz="2800" dirty="0" smtClean="0"/>
              <a:t>Made of nitrogen, oxygen, carbon dioxide, water vapor, other gases, and particles</a:t>
            </a:r>
          </a:p>
          <a:p>
            <a:pPr lvl="1"/>
            <a:r>
              <a:rPr lang="en-US" sz="2400" dirty="0" smtClean="0">
                <a:solidFill>
                  <a:srgbClr val="FF0000"/>
                </a:solidFill>
              </a:rPr>
              <a:t>78% Nitrogen</a:t>
            </a:r>
          </a:p>
          <a:p>
            <a:pPr lvl="1"/>
            <a:r>
              <a:rPr lang="en-US" sz="2400" dirty="0" smtClean="0">
                <a:solidFill>
                  <a:srgbClr val="FF0000"/>
                </a:solidFill>
              </a:rPr>
              <a:t>21% Oxygen</a:t>
            </a:r>
          </a:p>
          <a:p>
            <a:r>
              <a:rPr lang="en-US" sz="2800" dirty="0" smtClean="0"/>
              <a:t>3 jobs of the atmosphere</a:t>
            </a:r>
          </a:p>
          <a:p>
            <a:pPr lvl="1"/>
            <a:r>
              <a:rPr lang="en-US" sz="2400" dirty="0" smtClean="0">
                <a:solidFill>
                  <a:srgbClr val="FF0000"/>
                </a:solidFill>
              </a:rPr>
              <a:t>Makes Earth inhabitable</a:t>
            </a:r>
          </a:p>
          <a:p>
            <a:pPr lvl="1"/>
            <a:r>
              <a:rPr lang="en-US" sz="2400" dirty="0" smtClean="0">
                <a:solidFill>
                  <a:srgbClr val="FF0000"/>
                </a:solidFill>
              </a:rPr>
              <a:t>Traps energy to help heat the Earth.</a:t>
            </a:r>
          </a:p>
          <a:p>
            <a:pPr lvl="1"/>
            <a:r>
              <a:rPr lang="en-US" sz="2400" dirty="0" smtClean="0">
                <a:solidFill>
                  <a:srgbClr val="FF0000"/>
                </a:solidFill>
              </a:rPr>
              <a:t>Protects us</a:t>
            </a:r>
          </a:p>
          <a:p>
            <a:endParaRPr lang="en-US" dirty="0"/>
          </a:p>
        </p:txBody>
      </p:sp>
    </p:spTree>
    <p:extLst>
      <p:ext uri="{BB962C8B-B14F-4D97-AF65-F5344CB8AC3E}">
        <p14:creationId xmlns:p14="http://schemas.microsoft.com/office/powerpoint/2010/main" val="24249002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521743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605" y="107576"/>
            <a:ext cx="4395184" cy="1336956"/>
          </a:xfrm>
        </p:spPr>
        <p:txBody>
          <a:bodyPr/>
          <a:lstStyle/>
          <a:p>
            <a:r>
              <a:rPr lang="en-US" dirty="0" smtClean="0"/>
              <a:t>Air Pressure and Altitude</a:t>
            </a:r>
            <a:endParaRPr lang="en-US" dirty="0"/>
          </a:p>
        </p:txBody>
      </p:sp>
      <p:pic>
        <p:nvPicPr>
          <p:cNvPr id="4" name="Picture 3"/>
          <p:cNvPicPr>
            <a:picLocks noChangeAspect="1"/>
          </p:cNvPicPr>
          <p:nvPr/>
        </p:nvPicPr>
        <p:blipFill>
          <a:blip r:embed="rId2"/>
          <a:stretch>
            <a:fillRect/>
          </a:stretch>
        </p:blipFill>
        <p:spPr>
          <a:xfrm>
            <a:off x="162138" y="298348"/>
            <a:ext cx="4315467" cy="6352368"/>
          </a:xfrm>
          <a:prstGeom prst="rect">
            <a:avLst/>
          </a:prstGeom>
        </p:spPr>
      </p:pic>
    </p:spTree>
    <p:extLst>
      <p:ext uri="{BB962C8B-B14F-4D97-AF65-F5344CB8AC3E}">
        <p14:creationId xmlns:p14="http://schemas.microsoft.com/office/powerpoint/2010/main" val="229215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902642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in the Atmosphere</a:t>
            </a:r>
            <a:endParaRPr lang="en-US" dirty="0"/>
          </a:p>
        </p:txBody>
      </p:sp>
      <p:sp>
        <p:nvSpPr>
          <p:cNvPr id="3" name="Content Placeholder 2"/>
          <p:cNvSpPr>
            <a:spLocks noGrp="1"/>
          </p:cNvSpPr>
          <p:nvPr>
            <p:ph idx="1"/>
          </p:nvPr>
        </p:nvSpPr>
        <p:spPr>
          <a:xfrm>
            <a:off x="549275" y="1600201"/>
            <a:ext cx="8042276" cy="5024966"/>
          </a:xfrm>
        </p:spPr>
        <p:txBody>
          <a:bodyPr>
            <a:normAutofit lnSpcReduction="10000"/>
          </a:bodyPr>
          <a:lstStyle/>
          <a:p>
            <a:r>
              <a:rPr lang="en-US" sz="3200" b="1" u="sng" dirty="0" smtClean="0"/>
              <a:t>Troposphere</a:t>
            </a:r>
            <a:r>
              <a:rPr lang="en-US" sz="3200" dirty="0" smtClean="0"/>
              <a:t>- “</a:t>
            </a:r>
            <a:r>
              <a:rPr lang="en-US" sz="3200" dirty="0" err="1" smtClean="0"/>
              <a:t>tropo</a:t>
            </a:r>
            <a:r>
              <a:rPr lang="en-US" sz="3200" dirty="0" smtClean="0"/>
              <a:t>-” means changing</a:t>
            </a:r>
          </a:p>
          <a:p>
            <a:pPr lvl="1"/>
            <a:r>
              <a:rPr lang="en-US" sz="2800" dirty="0" smtClean="0">
                <a:solidFill>
                  <a:srgbClr val="FF0000"/>
                </a:solidFill>
              </a:rPr>
              <a:t>Lowest layer, ground </a:t>
            </a:r>
            <a:r>
              <a:rPr lang="en-US" sz="2800" dirty="0">
                <a:solidFill>
                  <a:srgbClr val="FF0000"/>
                </a:solidFill>
              </a:rPr>
              <a:t>level to 12 km high</a:t>
            </a:r>
          </a:p>
          <a:p>
            <a:pPr lvl="1"/>
            <a:r>
              <a:rPr lang="en-US" sz="2800" dirty="0" smtClean="0">
                <a:solidFill>
                  <a:srgbClr val="FF0000"/>
                </a:solidFill>
              </a:rPr>
              <a:t>Contains Earth’s weather</a:t>
            </a:r>
          </a:p>
          <a:p>
            <a:pPr lvl="1"/>
            <a:r>
              <a:rPr lang="en-US" sz="2800" dirty="0" smtClean="0">
                <a:solidFill>
                  <a:srgbClr val="FF0000"/>
                </a:solidFill>
              </a:rPr>
              <a:t>Where we live</a:t>
            </a:r>
          </a:p>
          <a:p>
            <a:r>
              <a:rPr lang="en-US" sz="3200" b="1" u="sng" dirty="0" smtClean="0"/>
              <a:t>Stratosphere</a:t>
            </a:r>
            <a:r>
              <a:rPr lang="en-US" sz="3200" dirty="0"/>
              <a:t>- </a:t>
            </a:r>
            <a:r>
              <a:rPr lang="en-US" sz="3200" dirty="0" smtClean="0"/>
              <a:t>“</a:t>
            </a:r>
            <a:r>
              <a:rPr lang="en-US" sz="3200" dirty="0" err="1" smtClean="0"/>
              <a:t>strato</a:t>
            </a:r>
            <a:r>
              <a:rPr lang="en-US" sz="3200" dirty="0" smtClean="0"/>
              <a:t>-” means layer</a:t>
            </a:r>
          </a:p>
          <a:p>
            <a:pPr lvl="1"/>
            <a:r>
              <a:rPr lang="en-US" sz="2800" dirty="0" smtClean="0">
                <a:solidFill>
                  <a:srgbClr val="FF0000"/>
                </a:solidFill>
              </a:rPr>
              <a:t>Next highest layer, 12-50 km</a:t>
            </a:r>
          </a:p>
          <a:p>
            <a:pPr lvl="1"/>
            <a:r>
              <a:rPr lang="en-US" sz="2800" dirty="0" smtClean="0">
                <a:solidFill>
                  <a:srgbClr val="FF0000"/>
                </a:solidFill>
              </a:rPr>
              <a:t>Contains the Ozone layer</a:t>
            </a:r>
          </a:p>
          <a:p>
            <a:pPr lvl="1"/>
            <a:r>
              <a:rPr lang="en-US" sz="2800" dirty="0" smtClean="0">
                <a:solidFill>
                  <a:srgbClr val="FF0000"/>
                </a:solidFill>
              </a:rPr>
              <a:t>Absorbs UV rays from the Sun</a:t>
            </a:r>
          </a:p>
          <a:p>
            <a:pPr lvl="1"/>
            <a:r>
              <a:rPr lang="en-US" sz="2800" dirty="0" smtClean="0">
                <a:solidFill>
                  <a:srgbClr val="FF0000"/>
                </a:solidFill>
              </a:rPr>
              <a:t>Commercial jets fly here, few clouds, dry</a:t>
            </a:r>
            <a:endParaRPr lang="en-US" sz="2800" dirty="0">
              <a:solidFill>
                <a:srgbClr val="FF0000"/>
              </a:solidFill>
            </a:endParaRPr>
          </a:p>
        </p:txBody>
      </p:sp>
    </p:spTree>
    <p:extLst>
      <p:ext uri="{BB962C8B-B14F-4D97-AF65-F5344CB8AC3E}">
        <p14:creationId xmlns:p14="http://schemas.microsoft.com/office/powerpoint/2010/main" val="22078796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33257"/>
          </a:xfrm>
        </p:spPr>
        <p:txBody>
          <a:bodyPr/>
          <a:lstStyle/>
          <a:p>
            <a:r>
              <a:rPr lang="en-US" dirty="0" smtClean="0">
                <a:hlinkClick r:id="rId2"/>
              </a:rPr>
              <a:t>Ozone Layer</a:t>
            </a:r>
            <a:endParaRPr lang="en-US" dirty="0"/>
          </a:p>
        </p:txBody>
      </p:sp>
      <p:sp>
        <p:nvSpPr>
          <p:cNvPr id="3" name="Content Placeholder 2"/>
          <p:cNvSpPr>
            <a:spLocks noGrp="1"/>
          </p:cNvSpPr>
          <p:nvPr>
            <p:ph idx="1"/>
          </p:nvPr>
        </p:nvSpPr>
        <p:spPr>
          <a:xfrm>
            <a:off x="168274" y="838201"/>
            <a:ext cx="8785225" cy="2188632"/>
          </a:xfrm>
        </p:spPr>
        <p:txBody>
          <a:bodyPr>
            <a:normAutofit/>
          </a:bodyPr>
          <a:lstStyle/>
          <a:p>
            <a:r>
              <a:rPr lang="en-US" dirty="0" smtClean="0"/>
              <a:t>Ozone is a pale blue gas, with a strong odor: O</a:t>
            </a:r>
            <a:r>
              <a:rPr lang="en-US" baseline="-25000" dirty="0" smtClean="0"/>
              <a:t>3</a:t>
            </a:r>
          </a:p>
          <a:p>
            <a:r>
              <a:rPr lang="en-US" dirty="0" smtClean="0"/>
              <a:t>We breathe Oxygen O</a:t>
            </a:r>
            <a:r>
              <a:rPr lang="en-US" baseline="-25000" dirty="0" smtClean="0"/>
              <a:t>2</a:t>
            </a:r>
          </a:p>
          <a:p>
            <a:r>
              <a:rPr lang="en-US" dirty="0" smtClean="0"/>
              <a:t>90% of all the Ozone is found in the stratosphere. 10% is found in the troposphere.</a:t>
            </a:r>
          </a:p>
        </p:txBody>
      </p:sp>
      <p:pic>
        <p:nvPicPr>
          <p:cNvPr id="4" name="Picture 3"/>
          <p:cNvPicPr>
            <a:picLocks noChangeAspect="1"/>
          </p:cNvPicPr>
          <p:nvPr/>
        </p:nvPicPr>
        <p:blipFill>
          <a:blip r:embed="rId3"/>
          <a:stretch>
            <a:fillRect/>
          </a:stretch>
        </p:blipFill>
        <p:spPr>
          <a:xfrm>
            <a:off x="3729567" y="2844801"/>
            <a:ext cx="5068711" cy="3801533"/>
          </a:xfrm>
          <a:prstGeom prst="rect">
            <a:avLst/>
          </a:prstGeom>
        </p:spPr>
      </p:pic>
      <p:sp>
        <p:nvSpPr>
          <p:cNvPr id="5" name="Rectangle 4"/>
          <p:cNvSpPr/>
          <p:nvPr/>
        </p:nvSpPr>
        <p:spPr>
          <a:xfrm>
            <a:off x="168274" y="3130497"/>
            <a:ext cx="3561293" cy="3416320"/>
          </a:xfrm>
          <a:prstGeom prst="rect">
            <a:avLst/>
          </a:prstGeom>
        </p:spPr>
        <p:txBody>
          <a:bodyPr wrap="square">
            <a:spAutoFit/>
          </a:bodyPr>
          <a:lstStyle/>
          <a:p>
            <a:r>
              <a:rPr lang="en-US" sz="2400" i="1" dirty="0">
                <a:solidFill>
                  <a:srgbClr val="E2751D"/>
                </a:solidFill>
              </a:rPr>
              <a:t>Ozone is extremely important because it is the only gas that absorbs ultraviolet radiation from the Sun and protects the surface of the Earth and people from the damaging effects of UV rays.</a:t>
            </a:r>
          </a:p>
        </p:txBody>
      </p:sp>
    </p:spTree>
    <p:extLst>
      <p:ext uri="{BB962C8B-B14F-4D97-AF65-F5344CB8AC3E}">
        <p14:creationId xmlns:p14="http://schemas.microsoft.com/office/powerpoint/2010/main" val="1355007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r>
              <a:rPr lang="en-US" sz="4000" dirty="0" smtClean="0"/>
              <a:t>Layers in the Atmosphere cont’d</a:t>
            </a:r>
            <a:endParaRPr lang="en-US" sz="4000" dirty="0"/>
          </a:p>
        </p:txBody>
      </p:sp>
      <p:sp>
        <p:nvSpPr>
          <p:cNvPr id="3" name="Content Placeholder 2"/>
          <p:cNvSpPr>
            <a:spLocks noGrp="1"/>
          </p:cNvSpPr>
          <p:nvPr>
            <p:ph idx="1"/>
          </p:nvPr>
        </p:nvSpPr>
        <p:spPr>
          <a:xfrm>
            <a:off x="549275" y="1079499"/>
            <a:ext cx="8042276" cy="5461000"/>
          </a:xfrm>
        </p:spPr>
        <p:txBody>
          <a:bodyPr>
            <a:noAutofit/>
          </a:bodyPr>
          <a:lstStyle/>
          <a:p>
            <a:r>
              <a:rPr lang="en-US" sz="2800" b="1" u="sng" dirty="0"/>
              <a:t>Mesosphere</a:t>
            </a:r>
            <a:r>
              <a:rPr lang="en-US" sz="2800" dirty="0"/>
              <a:t>- “</a:t>
            </a:r>
            <a:r>
              <a:rPr lang="en-US" sz="2800" dirty="0" err="1"/>
              <a:t>meso</a:t>
            </a:r>
            <a:r>
              <a:rPr lang="en-US" sz="2800" dirty="0"/>
              <a:t>-” means middle</a:t>
            </a:r>
          </a:p>
          <a:p>
            <a:pPr lvl="1"/>
            <a:r>
              <a:rPr lang="en-US" sz="2400" dirty="0">
                <a:solidFill>
                  <a:srgbClr val="FF0000"/>
                </a:solidFill>
              </a:rPr>
              <a:t>50-80 km </a:t>
            </a:r>
          </a:p>
          <a:p>
            <a:pPr lvl="1"/>
            <a:r>
              <a:rPr lang="en-US" sz="2400" dirty="0">
                <a:solidFill>
                  <a:srgbClr val="FF0000"/>
                </a:solidFill>
              </a:rPr>
              <a:t>Coldest part of the atmosphere</a:t>
            </a:r>
          </a:p>
          <a:p>
            <a:pPr lvl="1"/>
            <a:r>
              <a:rPr lang="en-US" sz="2400" dirty="0">
                <a:solidFill>
                  <a:srgbClr val="FF0000"/>
                </a:solidFill>
              </a:rPr>
              <a:t>Meteoroids burn up in this layer (shooting stars</a:t>
            </a:r>
            <a:r>
              <a:rPr lang="en-US" sz="2400" dirty="0" smtClean="0">
                <a:solidFill>
                  <a:srgbClr val="FF0000"/>
                </a:solidFill>
              </a:rPr>
              <a:t>)</a:t>
            </a:r>
          </a:p>
          <a:p>
            <a:pPr lvl="1"/>
            <a:r>
              <a:rPr lang="en-US" sz="2400" dirty="0" smtClean="0">
                <a:solidFill>
                  <a:srgbClr val="FF0000"/>
                </a:solidFill>
              </a:rPr>
              <a:t>Hard layer to study</a:t>
            </a:r>
            <a:endParaRPr lang="en-US" sz="2400" dirty="0">
              <a:solidFill>
                <a:srgbClr val="FF0000"/>
              </a:solidFill>
            </a:endParaRPr>
          </a:p>
          <a:p>
            <a:r>
              <a:rPr lang="en-US" sz="2800" b="1" u="sng" dirty="0"/>
              <a:t>Thermosphere</a:t>
            </a:r>
            <a:r>
              <a:rPr lang="en-US" sz="2800" dirty="0"/>
              <a:t>- “thermo-” means heat</a:t>
            </a:r>
          </a:p>
          <a:p>
            <a:pPr lvl="1"/>
            <a:r>
              <a:rPr lang="en-US" sz="2400" dirty="0">
                <a:solidFill>
                  <a:srgbClr val="FF0000"/>
                </a:solidFill>
              </a:rPr>
              <a:t>Top layer, 80 km and outward (no outer limit)</a:t>
            </a:r>
          </a:p>
          <a:p>
            <a:pPr lvl="1"/>
            <a:r>
              <a:rPr lang="en-US" sz="2400" dirty="0" smtClean="0">
                <a:solidFill>
                  <a:srgbClr val="FF0000"/>
                </a:solidFill>
              </a:rPr>
              <a:t>Layer most exposed to the Sun, Hottest </a:t>
            </a:r>
            <a:r>
              <a:rPr lang="en-US" sz="2400" dirty="0">
                <a:solidFill>
                  <a:srgbClr val="FF0000"/>
                </a:solidFill>
              </a:rPr>
              <a:t>layer</a:t>
            </a:r>
          </a:p>
          <a:p>
            <a:pPr lvl="1"/>
            <a:r>
              <a:rPr lang="en-US" sz="2400" dirty="0">
                <a:solidFill>
                  <a:srgbClr val="FF0000"/>
                </a:solidFill>
              </a:rPr>
              <a:t>Divided into two additional layers (Ionosphere and Exosphere</a:t>
            </a:r>
            <a:r>
              <a:rPr lang="en-US" sz="2400" dirty="0" smtClean="0">
                <a:solidFill>
                  <a:srgbClr val="FF0000"/>
                </a:solidFill>
              </a:rPr>
              <a:t>)</a:t>
            </a:r>
          </a:p>
          <a:p>
            <a:pPr lvl="2"/>
            <a:r>
              <a:rPr lang="en-US" b="1" u="sng" dirty="0" smtClean="0"/>
              <a:t>Ionosphere</a:t>
            </a:r>
            <a:r>
              <a:rPr lang="en-US" dirty="0" smtClean="0"/>
              <a:t>- 80-550 km, radio waves bounce off of electrically charged molecules, contains Aurora </a:t>
            </a:r>
            <a:r>
              <a:rPr lang="en-US" dirty="0"/>
              <a:t>B</a:t>
            </a:r>
            <a:r>
              <a:rPr lang="en-US" dirty="0" smtClean="0"/>
              <a:t>orealis</a:t>
            </a:r>
          </a:p>
          <a:p>
            <a:pPr lvl="2"/>
            <a:r>
              <a:rPr lang="en-US" b="1" u="sng" dirty="0" smtClean="0"/>
              <a:t>Exosphere</a:t>
            </a:r>
            <a:r>
              <a:rPr lang="en-US" dirty="0" smtClean="0"/>
              <a:t>- above 550 km, satellites orbit here</a:t>
            </a:r>
            <a:endParaRPr lang="en-US" dirty="0"/>
          </a:p>
        </p:txBody>
      </p:sp>
    </p:spTree>
    <p:extLst>
      <p:ext uri="{BB962C8B-B14F-4D97-AF65-F5344CB8AC3E}">
        <p14:creationId xmlns:p14="http://schemas.microsoft.com/office/powerpoint/2010/main" val="28715089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656833"/>
          </a:xfrm>
          <a:prstGeom prst="rect">
            <a:avLst/>
          </a:prstGeom>
        </p:spPr>
      </p:pic>
    </p:spTree>
    <p:extLst>
      <p:ext uri="{BB962C8B-B14F-4D97-AF65-F5344CB8AC3E}">
        <p14:creationId xmlns:p14="http://schemas.microsoft.com/office/powerpoint/2010/main" val="37498348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 y="342900"/>
            <a:ext cx="8890000" cy="6172200"/>
          </a:xfrm>
          <a:prstGeom prst="rect">
            <a:avLst/>
          </a:prstGeom>
        </p:spPr>
      </p:pic>
    </p:spTree>
    <p:extLst>
      <p:ext uri="{BB962C8B-B14F-4D97-AF65-F5344CB8AC3E}">
        <p14:creationId xmlns:p14="http://schemas.microsoft.com/office/powerpoint/2010/main" val="41439096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842</TotalTime>
  <Words>943</Words>
  <Application>Microsoft Macintosh PowerPoint</Application>
  <PresentationFormat>On-screen Show (4:3)</PresentationFormat>
  <Paragraphs>104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Breeze</vt:lpstr>
      <vt:lpstr>The Atmosphere</vt:lpstr>
      <vt:lpstr>Key Vocabulary</vt:lpstr>
      <vt:lpstr>Composition of the Atmosphere</vt:lpstr>
      <vt:lpstr>PowerPoint Presentation</vt:lpstr>
      <vt:lpstr>Layers in the Atmosphere</vt:lpstr>
      <vt:lpstr>Ozone Layer</vt:lpstr>
      <vt:lpstr>Layers in the Atmosphere cont’d</vt:lpstr>
      <vt:lpstr>PowerPoint Presentation</vt:lpstr>
      <vt:lpstr>PowerPoint Presentation</vt:lpstr>
      <vt:lpstr>Energy in the Atmosphere</vt:lpstr>
      <vt:lpstr>Kinds of Radiation</vt:lpstr>
      <vt:lpstr>PowerPoint Presentation</vt:lpstr>
      <vt:lpstr>Today’s Tasks</vt:lpstr>
      <vt:lpstr>Greenhouse Effect</vt:lpstr>
      <vt:lpstr>PowerPoint Presentation</vt:lpstr>
      <vt:lpstr>PowerPoint Presentation</vt:lpstr>
      <vt:lpstr>PowerPoint Presentation</vt:lpstr>
      <vt:lpstr>PowerPoint Presentation</vt:lpstr>
      <vt:lpstr>PowerPoint Presentation</vt:lpstr>
      <vt:lpstr>PowerPoint Presentation</vt:lpstr>
      <vt:lpstr>Exit Slip</vt:lpstr>
      <vt:lpstr>Heating the Atmosphere</vt:lpstr>
      <vt:lpstr>There are 3 ways Heat is transferred</vt:lpstr>
      <vt:lpstr>PowerPoint Presentation</vt:lpstr>
      <vt:lpstr>Lab Results and Discussion</vt:lpstr>
      <vt:lpstr>PowerPoint Presentation</vt:lpstr>
      <vt:lpstr>PowerPoint Presentation</vt:lpstr>
      <vt:lpstr>PowerPoint Presentation</vt:lpstr>
      <vt:lpstr>PowerPoint Presentation</vt:lpstr>
      <vt:lpstr>PowerPoint Presentation</vt:lpstr>
      <vt:lpstr>Air Pressure and Altitude</vt:lpstr>
    </vt:vector>
  </TitlesOfParts>
  <Company>Beachwood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Beachwood City Schools</dc:creator>
  <cp:lastModifiedBy>Beachwood City Schools</cp:lastModifiedBy>
  <cp:revision>21</cp:revision>
  <dcterms:created xsi:type="dcterms:W3CDTF">2013-05-14T17:19:32Z</dcterms:created>
  <dcterms:modified xsi:type="dcterms:W3CDTF">2013-05-21T17:31:32Z</dcterms:modified>
</cp:coreProperties>
</file>