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2" r:id="rId4"/>
    <p:sldId id="258" r:id="rId5"/>
    <p:sldId id="265" r:id="rId6"/>
    <p:sldId id="259" r:id="rId7"/>
    <p:sldId id="266" r:id="rId8"/>
    <p:sldId id="260" r:id="rId9"/>
    <p:sldId id="267" r:id="rId10"/>
    <p:sldId id="261" r:id="rId11"/>
    <p:sldId id="268" r:id="rId12"/>
    <p:sldId id="262" r:id="rId13"/>
    <p:sldId id="263" r:id="rId14"/>
    <p:sldId id="264" r:id="rId15"/>
    <p:sldId id="269"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60" d="100"/>
          <a:sy n="60" d="100"/>
        </p:scale>
        <p:origin x="-88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4/30/13</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4/30/13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4/30/13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4/30/13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4/30/13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4/30/13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4/30/13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4/30/13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4/30/13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4/30/13</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4/30/13</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4/30/13</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7667" y="1794935"/>
            <a:ext cx="6752166" cy="1828090"/>
          </a:xfrm>
        </p:spPr>
        <p:txBody>
          <a:bodyPr/>
          <a:lstStyle/>
          <a:p>
            <a:r>
              <a:rPr lang="en-US" dirty="0" smtClean="0"/>
              <a:t>Advances in Genetics</a:t>
            </a:r>
            <a:endParaRPr lang="en-US" dirty="0"/>
          </a:p>
        </p:txBody>
      </p:sp>
      <p:sp>
        <p:nvSpPr>
          <p:cNvPr id="4" name="TextBox 3"/>
          <p:cNvSpPr txBox="1"/>
          <p:nvPr/>
        </p:nvSpPr>
        <p:spPr>
          <a:xfrm>
            <a:off x="2667001" y="4191000"/>
            <a:ext cx="5028802" cy="523220"/>
          </a:xfrm>
          <a:prstGeom prst="rect">
            <a:avLst/>
          </a:prstGeom>
          <a:noFill/>
        </p:spPr>
        <p:txBody>
          <a:bodyPr wrap="square" rtlCol="0">
            <a:spAutoFit/>
          </a:bodyPr>
          <a:lstStyle/>
          <a:p>
            <a:r>
              <a:rPr lang="en-US" sz="2800" i="1" dirty="0" smtClean="0"/>
              <a:t>A Brief Overview with Questions</a:t>
            </a:r>
            <a:endParaRPr lang="en-US" sz="2800" i="1" dirty="0"/>
          </a:p>
        </p:txBody>
      </p:sp>
    </p:spTree>
    <p:extLst>
      <p:ext uri="{BB962C8B-B14F-4D97-AF65-F5344CB8AC3E}">
        <p14:creationId xmlns:p14="http://schemas.microsoft.com/office/powerpoint/2010/main" val="1935731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50333"/>
            <a:ext cx="6965245" cy="961726"/>
          </a:xfrm>
        </p:spPr>
        <p:txBody>
          <a:bodyPr/>
          <a:lstStyle/>
          <a:p>
            <a:r>
              <a:rPr lang="en-US" dirty="0" smtClean="0"/>
              <a:t>Genetic Engineering</a:t>
            </a:r>
            <a:endParaRPr lang="en-US" dirty="0"/>
          </a:p>
        </p:txBody>
      </p:sp>
      <p:sp>
        <p:nvSpPr>
          <p:cNvPr id="3" name="Content Placeholder 2"/>
          <p:cNvSpPr>
            <a:spLocks noGrp="1"/>
          </p:cNvSpPr>
          <p:nvPr>
            <p:ph idx="1"/>
          </p:nvPr>
        </p:nvSpPr>
        <p:spPr>
          <a:xfrm>
            <a:off x="867833" y="1512059"/>
            <a:ext cx="7365999" cy="4211010"/>
          </a:xfrm>
        </p:spPr>
        <p:txBody>
          <a:bodyPr>
            <a:normAutofit lnSpcReduction="10000"/>
          </a:bodyPr>
          <a:lstStyle/>
          <a:p>
            <a:r>
              <a:rPr lang="en-US" dirty="0" smtClean="0">
                <a:solidFill>
                  <a:srgbClr val="FF0000"/>
                </a:solidFill>
              </a:rPr>
              <a:t>Genetic engineering is when desirable genes from one organism are transferred into the DNA of another organism.</a:t>
            </a:r>
          </a:p>
          <a:p>
            <a:pPr lvl="1"/>
            <a:r>
              <a:rPr lang="en-US" dirty="0" smtClean="0">
                <a:solidFill>
                  <a:schemeClr val="accent6"/>
                </a:solidFill>
              </a:rPr>
              <a:t>Think about it “Kind of like what viruses do.”</a:t>
            </a:r>
          </a:p>
          <a:p>
            <a:r>
              <a:rPr lang="en-US" dirty="0" smtClean="0">
                <a:solidFill>
                  <a:srgbClr val="000000"/>
                </a:solidFill>
              </a:rPr>
              <a:t>Already done to make medicines, insulin, blood clotting proteins, or improve food crops.</a:t>
            </a:r>
          </a:p>
          <a:p>
            <a:r>
              <a:rPr lang="en-US" dirty="0" smtClean="0">
                <a:solidFill>
                  <a:srgbClr val="000000"/>
                </a:solidFill>
              </a:rPr>
              <a:t>Questions: </a:t>
            </a:r>
          </a:p>
          <a:p>
            <a:pPr lvl="1"/>
            <a:r>
              <a:rPr lang="en-US" dirty="0" smtClean="0">
                <a:solidFill>
                  <a:srgbClr val="000000"/>
                </a:solidFill>
              </a:rPr>
              <a:t>Is it right to use other organisms for human gain?</a:t>
            </a:r>
          </a:p>
          <a:p>
            <a:pPr lvl="1"/>
            <a:r>
              <a:rPr lang="en-US" dirty="0" smtClean="0">
                <a:solidFill>
                  <a:srgbClr val="000000"/>
                </a:solidFill>
              </a:rPr>
              <a:t>Are there side effects for the organism injected with DNA?</a:t>
            </a:r>
          </a:p>
          <a:p>
            <a:pPr lvl="1"/>
            <a:r>
              <a:rPr lang="en-US" dirty="0" smtClean="0">
                <a:solidFill>
                  <a:srgbClr val="000000"/>
                </a:solidFill>
              </a:rPr>
              <a:t>Are there limits to what could be produced?</a:t>
            </a:r>
          </a:p>
          <a:p>
            <a:endParaRPr lang="en-US" dirty="0">
              <a:solidFill>
                <a:srgbClr val="000000"/>
              </a:solidFill>
            </a:endParaRPr>
          </a:p>
        </p:txBody>
      </p:sp>
    </p:spTree>
    <p:extLst>
      <p:ext uri="{BB962C8B-B14F-4D97-AF65-F5344CB8AC3E}">
        <p14:creationId xmlns:p14="http://schemas.microsoft.com/office/powerpoint/2010/main" val="12400954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1672167"/>
            <a:ext cx="2379134" cy="2772834"/>
          </a:xfrm>
        </p:spPr>
        <p:txBody>
          <a:bodyPr>
            <a:normAutofit/>
          </a:bodyPr>
          <a:lstStyle/>
          <a:p>
            <a:r>
              <a:rPr lang="en-US" sz="3200" dirty="0" smtClean="0"/>
              <a:t>Genetic Engineering How to…</a:t>
            </a:r>
            <a:endParaRPr lang="en-US" sz="3200" dirty="0"/>
          </a:p>
        </p:txBody>
      </p:sp>
      <p:pic>
        <p:nvPicPr>
          <p:cNvPr id="4" name="Picture 3"/>
          <p:cNvPicPr>
            <a:picLocks noChangeAspect="1"/>
          </p:cNvPicPr>
          <p:nvPr/>
        </p:nvPicPr>
        <p:blipFill>
          <a:blip r:embed="rId2"/>
          <a:stretch>
            <a:fillRect/>
          </a:stretch>
        </p:blipFill>
        <p:spPr>
          <a:xfrm>
            <a:off x="3204634" y="0"/>
            <a:ext cx="5466377" cy="6858000"/>
          </a:xfrm>
          <a:prstGeom prst="rect">
            <a:avLst/>
          </a:prstGeom>
        </p:spPr>
      </p:pic>
    </p:spTree>
    <p:extLst>
      <p:ext uri="{BB962C8B-B14F-4D97-AF65-F5344CB8AC3E}">
        <p14:creationId xmlns:p14="http://schemas.microsoft.com/office/powerpoint/2010/main" val="30589789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358539"/>
            <a:ext cx="6965245" cy="918085"/>
          </a:xfrm>
        </p:spPr>
        <p:txBody>
          <a:bodyPr/>
          <a:lstStyle/>
          <a:p>
            <a:r>
              <a:rPr lang="en-US" dirty="0" smtClean="0"/>
              <a:t>Gene Therapy</a:t>
            </a:r>
            <a:endParaRPr lang="en-US" dirty="0"/>
          </a:p>
        </p:txBody>
      </p:sp>
      <p:sp>
        <p:nvSpPr>
          <p:cNvPr id="3" name="Content Placeholder 2"/>
          <p:cNvSpPr>
            <a:spLocks noGrp="1"/>
          </p:cNvSpPr>
          <p:nvPr>
            <p:ph idx="1"/>
          </p:nvPr>
        </p:nvSpPr>
        <p:spPr>
          <a:xfrm>
            <a:off x="910167" y="1276624"/>
            <a:ext cx="7429499" cy="4840543"/>
          </a:xfrm>
        </p:spPr>
        <p:txBody>
          <a:bodyPr>
            <a:normAutofit fontScale="92500"/>
          </a:bodyPr>
          <a:lstStyle/>
          <a:p>
            <a:r>
              <a:rPr lang="en-US" dirty="0" smtClean="0">
                <a:solidFill>
                  <a:srgbClr val="FF0000"/>
                </a:solidFill>
              </a:rPr>
              <a:t>The use of genetic engineering to correct disorders in humans. </a:t>
            </a:r>
          </a:p>
          <a:p>
            <a:r>
              <a:rPr lang="en-US" dirty="0" smtClean="0">
                <a:solidFill>
                  <a:srgbClr val="FF0000"/>
                </a:solidFill>
              </a:rPr>
              <a:t>Insert copies of “good” genes into people with “bad or defective” genes.</a:t>
            </a:r>
          </a:p>
          <a:p>
            <a:r>
              <a:rPr lang="en-US" dirty="0" smtClean="0">
                <a:solidFill>
                  <a:srgbClr val="000000"/>
                </a:solidFill>
              </a:rPr>
              <a:t>This can already be done in some organisms.</a:t>
            </a:r>
          </a:p>
          <a:p>
            <a:r>
              <a:rPr lang="en-US" dirty="0">
                <a:solidFill>
                  <a:srgbClr val="000000"/>
                </a:solidFill>
              </a:rPr>
              <a:t>S</a:t>
            </a:r>
            <a:r>
              <a:rPr lang="en-US" dirty="0" smtClean="0">
                <a:solidFill>
                  <a:srgbClr val="000000"/>
                </a:solidFill>
              </a:rPr>
              <a:t>ome kinds of cancer treatments are studying this possibility in more detail</a:t>
            </a:r>
            <a:r>
              <a:rPr lang="en-US" dirty="0" smtClean="0">
                <a:solidFill>
                  <a:srgbClr val="FF0000"/>
                </a:solidFill>
              </a:rPr>
              <a:t>.</a:t>
            </a:r>
            <a:endParaRPr lang="en-US" dirty="0">
              <a:solidFill>
                <a:srgbClr val="000000"/>
              </a:solidFill>
            </a:endParaRPr>
          </a:p>
          <a:p>
            <a:r>
              <a:rPr lang="en-US" dirty="0" smtClean="0"/>
              <a:t>Questions:</a:t>
            </a:r>
          </a:p>
          <a:p>
            <a:pPr lvl="1"/>
            <a:r>
              <a:rPr lang="en-US" dirty="0" smtClean="0"/>
              <a:t>Is it safe? Is it reliable? Can it be done?</a:t>
            </a:r>
          </a:p>
          <a:p>
            <a:pPr lvl="1"/>
            <a:r>
              <a:rPr lang="en-US" dirty="0" smtClean="0"/>
              <a:t>Is there a limit to what genes we should “fix”? Genetic disorders? Hair color/eye color/skin color?</a:t>
            </a:r>
          </a:p>
          <a:p>
            <a:pPr lvl="1"/>
            <a:r>
              <a:rPr lang="en-US" dirty="0" smtClean="0"/>
              <a:t>Is it right to fix all genes? Designer babies?</a:t>
            </a:r>
          </a:p>
          <a:p>
            <a:pPr lvl="1"/>
            <a:r>
              <a:rPr lang="en-US" dirty="0" smtClean="0"/>
              <a:t>Are the risks worth the reward? Unintended consequences?</a:t>
            </a:r>
          </a:p>
          <a:p>
            <a:pPr lvl="1"/>
            <a:endParaRPr lang="en-US" dirty="0"/>
          </a:p>
        </p:txBody>
      </p:sp>
    </p:spTree>
    <p:extLst>
      <p:ext uri="{BB962C8B-B14F-4D97-AF65-F5344CB8AC3E}">
        <p14:creationId xmlns:p14="http://schemas.microsoft.com/office/powerpoint/2010/main" val="34028948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Genome Project</a:t>
            </a:r>
            <a:endParaRPr lang="en-US" dirty="0"/>
          </a:p>
        </p:txBody>
      </p:sp>
      <p:sp>
        <p:nvSpPr>
          <p:cNvPr id="3" name="Content Placeholder 2"/>
          <p:cNvSpPr>
            <a:spLocks noGrp="1"/>
          </p:cNvSpPr>
          <p:nvPr>
            <p:ph idx="1"/>
          </p:nvPr>
        </p:nvSpPr>
        <p:spPr>
          <a:xfrm>
            <a:off x="846667" y="2020067"/>
            <a:ext cx="7535333" cy="4118266"/>
          </a:xfrm>
        </p:spPr>
        <p:txBody>
          <a:bodyPr/>
          <a:lstStyle/>
          <a:p>
            <a:r>
              <a:rPr lang="en-US" dirty="0" smtClean="0">
                <a:solidFill>
                  <a:srgbClr val="FF0000"/>
                </a:solidFill>
              </a:rPr>
              <a:t>A long term research study done to identify the DNA sequence of every gene in the human genome.</a:t>
            </a:r>
          </a:p>
          <a:p>
            <a:r>
              <a:rPr lang="en-US" dirty="0" smtClean="0"/>
              <a:t>Genome- all the DNA in one cell of an organism</a:t>
            </a:r>
          </a:p>
          <a:p>
            <a:r>
              <a:rPr lang="en-US" dirty="0" smtClean="0"/>
              <a:t>Started in 1990 and Completed in April of 2003</a:t>
            </a:r>
          </a:p>
          <a:p>
            <a:r>
              <a:rPr lang="en-US" dirty="0" smtClean="0"/>
              <a:t>All data was quickly and freely available on the Internet</a:t>
            </a:r>
          </a:p>
          <a:p>
            <a:r>
              <a:rPr lang="en-US" dirty="0" smtClean="0"/>
              <a:t>Led to many other research studies and findings…many more to come</a:t>
            </a:r>
          </a:p>
          <a:p>
            <a:endParaRPr lang="en-US" dirty="0"/>
          </a:p>
        </p:txBody>
      </p:sp>
    </p:spTree>
    <p:extLst>
      <p:ext uri="{BB962C8B-B14F-4D97-AF65-F5344CB8AC3E}">
        <p14:creationId xmlns:p14="http://schemas.microsoft.com/office/powerpoint/2010/main" val="24614846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288414"/>
            <a:ext cx="6965245" cy="1023918"/>
          </a:xfrm>
        </p:spPr>
        <p:txBody>
          <a:bodyPr/>
          <a:lstStyle/>
          <a:p>
            <a:r>
              <a:rPr lang="en-US" dirty="0" smtClean="0"/>
              <a:t>DNA Fingerprinting</a:t>
            </a:r>
            <a:endParaRPr lang="en-US" dirty="0"/>
          </a:p>
        </p:txBody>
      </p:sp>
      <p:sp>
        <p:nvSpPr>
          <p:cNvPr id="3" name="Content Placeholder 2"/>
          <p:cNvSpPr>
            <a:spLocks noGrp="1"/>
          </p:cNvSpPr>
          <p:nvPr>
            <p:ph idx="1"/>
          </p:nvPr>
        </p:nvSpPr>
        <p:spPr>
          <a:xfrm>
            <a:off x="1095023" y="1312332"/>
            <a:ext cx="7223477" cy="4995335"/>
          </a:xfrm>
        </p:spPr>
        <p:txBody>
          <a:bodyPr>
            <a:normAutofit lnSpcReduction="10000"/>
          </a:bodyPr>
          <a:lstStyle/>
          <a:p>
            <a:r>
              <a:rPr lang="en-US" dirty="0" smtClean="0">
                <a:solidFill>
                  <a:srgbClr val="FF0000"/>
                </a:solidFill>
              </a:rPr>
              <a:t>Since everyone has their own unique combination of DNA (unless you are an identical twin), DNA can be used to identify a person, just like finger prints.</a:t>
            </a:r>
          </a:p>
          <a:p>
            <a:r>
              <a:rPr lang="en-US" dirty="0" smtClean="0"/>
              <a:t>DNA fingerprinting is sometimes also called DNA testing, DNA profiling, or DNA/genetic typing.</a:t>
            </a:r>
          </a:p>
          <a:p>
            <a:r>
              <a:rPr lang="en-US" dirty="0" smtClean="0"/>
              <a:t>Gives a unique view of a person.</a:t>
            </a:r>
          </a:p>
          <a:p>
            <a:r>
              <a:rPr lang="en-US" dirty="0" smtClean="0"/>
              <a:t>Used in identifying missing persons, dead bodies, criminals identity, paternity, family connections etc.</a:t>
            </a:r>
          </a:p>
          <a:p>
            <a:r>
              <a:rPr lang="en-US" dirty="0" smtClean="0"/>
              <a:t>Questions:</a:t>
            </a:r>
          </a:p>
          <a:p>
            <a:pPr lvl="1"/>
            <a:r>
              <a:rPr lang="en-US" dirty="0" smtClean="0"/>
              <a:t>Should everyone be required to give a DNA sample or only in some cases?</a:t>
            </a:r>
          </a:p>
          <a:p>
            <a:pPr lvl="1"/>
            <a:r>
              <a:rPr lang="en-US" dirty="0" smtClean="0"/>
              <a:t>What do you do about twins?</a:t>
            </a:r>
          </a:p>
          <a:p>
            <a:pPr lvl="1"/>
            <a:r>
              <a:rPr lang="en-US" dirty="0" smtClean="0"/>
              <a:t>Should your DNA be patented/protected?</a:t>
            </a:r>
          </a:p>
          <a:p>
            <a:pPr lvl="1"/>
            <a:endParaRPr lang="en-US" dirty="0" smtClean="0"/>
          </a:p>
          <a:p>
            <a:endParaRPr lang="en-US" dirty="0"/>
          </a:p>
        </p:txBody>
      </p:sp>
    </p:spTree>
    <p:extLst>
      <p:ext uri="{BB962C8B-B14F-4D97-AF65-F5344CB8AC3E}">
        <p14:creationId xmlns:p14="http://schemas.microsoft.com/office/powerpoint/2010/main" val="454759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167" y="373075"/>
            <a:ext cx="7577666" cy="875751"/>
          </a:xfrm>
        </p:spPr>
        <p:txBody>
          <a:bodyPr>
            <a:normAutofit/>
          </a:bodyPr>
          <a:lstStyle/>
          <a:p>
            <a:r>
              <a:rPr lang="en-US" sz="3600" dirty="0" smtClean="0"/>
              <a:t>How DNA Fingerprinting works…</a:t>
            </a:r>
            <a:endParaRPr lang="en-US" sz="3600" dirty="0"/>
          </a:p>
        </p:txBody>
      </p:sp>
      <p:pic>
        <p:nvPicPr>
          <p:cNvPr id="5" name="Picture 4"/>
          <p:cNvPicPr>
            <a:picLocks noChangeAspect="1"/>
          </p:cNvPicPr>
          <p:nvPr/>
        </p:nvPicPr>
        <p:blipFill>
          <a:blip r:embed="rId2"/>
          <a:stretch>
            <a:fillRect/>
          </a:stretch>
        </p:blipFill>
        <p:spPr>
          <a:xfrm>
            <a:off x="359834" y="1079499"/>
            <a:ext cx="8487833" cy="5535543"/>
          </a:xfrm>
          <a:prstGeom prst="rect">
            <a:avLst/>
          </a:prstGeom>
        </p:spPr>
      </p:pic>
    </p:spTree>
    <p:extLst>
      <p:ext uri="{BB962C8B-B14F-4D97-AF65-F5344CB8AC3E}">
        <p14:creationId xmlns:p14="http://schemas.microsoft.com/office/powerpoint/2010/main" val="2634728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3812590"/>
            <a:ext cx="6196405" cy="2050576"/>
          </a:xfrm>
        </p:spPr>
        <p:txBody>
          <a:bodyPr/>
          <a:lstStyle/>
          <a:p>
            <a:pPr lvl="1"/>
            <a:endParaRPr lang="en-US" dirty="0" smtClean="0">
              <a:solidFill>
                <a:srgbClr val="FF0000"/>
              </a:solidFill>
            </a:endParaRPr>
          </a:p>
          <a:p>
            <a:pPr lvl="1" algn="ctr"/>
            <a:r>
              <a:rPr lang="en-US" sz="3200" dirty="0">
                <a:solidFill>
                  <a:srgbClr val="FF0000"/>
                </a:solidFill>
              </a:rPr>
              <a:t>Write 3 questions in your notes to ask others in class.</a:t>
            </a:r>
          </a:p>
          <a:p>
            <a:pPr lvl="1"/>
            <a:endParaRPr lang="en-US" dirty="0" smtClean="0">
              <a:solidFill>
                <a:srgbClr val="FF0000"/>
              </a:solidFill>
            </a:endParaRPr>
          </a:p>
        </p:txBody>
      </p:sp>
      <p:sp>
        <p:nvSpPr>
          <p:cNvPr id="4" name="Title 3"/>
          <p:cNvSpPr>
            <a:spLocks noGrp="1"/>
          </p:cNvSpPr>
          <p:nvPr>
            <p:ph type="title"/>
          </p:nvPr>
        </p:nvSpPr>
        <p:spPr>
          <a:xfrm>
            <a:off x="1095023" y="817582"/>
            <a:ext cx="6965245" cy="2442085"/>
          </a:xfrm>
        </p:spPr>
        <p:txBody>
          <a:bodyPr>
            <a:normAutofit fontScale="90000"/>
          </a:bodyPr>
          <a:lstStyle/>
          <a:p>
            <a:r>
              <a:rPr lang="en-US" dirty="0"/>
              <a:t>What other questions do you have about these or other </a:t>
            </a:r>
            <a:r>
              <a:rPr lang="en-US" dirty="0" smtClean="0"/>
              <a:t>genetic advances</a:t>
            </a:r>
            <a:r>
              <a:rPr lang="en-US" dirty="0"/>
              <a:t>? </a:t>
            </a:r>
            <a:r>
              <a:rPr lang="en-US" dirty="0" smtClean="0"/>
              <a:t/>
            </a:r>
            <a:br>
              <a:rPr lang="en-US" dirty="0" smtClean="0"/>
            </a:br>
            <a:r>
              <a:rPr lang="en-US" sz="3100" i="1" dirty="0" smtClean="0"/>
              <a:t>They can be science related, moral, ethical, or other types of questions.</a:t>
            </a:r>
            <a:endParaRPr lang="en-US" sz="3100" i="1" dirty="0"/>
          </a:p>
        </p:txBody>
      </p:sp>
    </p:spTree>
    <p:extLst>
      <p:ext uri="{BB962C8B-B14F-4D97-AF65-F5344CB8AC3E}">
        <p14:creationId xmlns:p14="http://schemas.microsoft.com/office/powerpoint/2010/main" val="855823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Genetic Issues you can Research…</a:t>
            </a:r>
            <a:br>
              <a:rPr lang="en-US" sz="3600" dirty="0" smtClean="0"/>
            </a:br>
            <a:endParaRPr lang="en-US" sz="2700" dirty="0"/>
          </a:p>
        </p:txBody>
      </p:sp>
      <p:sp>
        <p:nvSpPr>
          <p:cNvPr id="3" name="Content Placeholder 2"/>
          <p:cNvSpPr>
            <a:spLocks noGrp="1"/>
          </p:cNvSpPr>
          <p:nvPr>
            <p:ph idx="1"/>
          </p:nvPr>
        </p:nvSpPr>
        <p:spPr>
          <a:xfrm>
            <a:off x="910168" y="2119257"/>
            <a:ext cx="7150100" cy="4019076"/>
          </a:xfrm>
        </p:spPr>
        <p:txBody>
          <a:bodyPr/>
          <a:lstStyle/>
          <a:p>
            <a:r>
              <a:rPr lang="en-US" dirty="0" smtClean="0"/>
              <a:t>Animal Cloning</a:t>
            </a:r>
          </a:p>
          <a:p>
            <a:r>
              <a:rPr lang="en-US" dirty="0" smtClean="0"/>
              <a:t>Anonymous Egg/Sperm Donors</a:t>
            </a:r>
          </a:p>
          <a:p>
            <a:r>
              <a:rPr lang="en-US" dirty="0" smtClean="0"/>
              <a:t>Biomedical Technology</a:t>
            </a:r>
          </a:p>
          <a:p>
            <a:r>
              <a:rPr lang="en-US" dirty="0" smtClean="0"/>
              <a:t>Genetic Engineering</a:t>
            </a:r>
          </a:p>
          <a:p>
            <a:r>
              <a:rPr lang="en-US" dirty="0" smtClean="0"/>
              <a:t>Genetically Modified Foods</a:t>
            </a:r>
          </a:p>
          <a:p>
            <a:r>
              <a:rPr lang="en-US" dirty="0" smtClean="0"/>
              <a:t>Human Cloning</a:t>
            </a:r>
          </a:p>
          <a:p>
            <a:r>
              <a:rPr lang="en-US" dirty="0" smtClean="0"/>
              <a:t>Prenatal Testing</a:t>
            </a:r>
          </a:p>
          <a:p>
            <a:r>
              <a:rPr lang="en-US" dirty="0" smtClean="0"/>
              <a:t>Stem Cells</a:t>
            </a:r>
          </a:p>
          <a:p>
            <a:r>
              <a:rPr lang="en-US" dirty="0" smtClean="0"/>
              <a:t>Other- Requires conference with me.</a:t>
            </a:r>
          </a:p>
          <a:p>
            <a:endParaRPr lang="en-US" dirty="0"/>
          </a:p>
        </p:txBody>
      </p:sp>
      <p:sp>
        <p:nvSpPr>
          <p:cNvPr id="4" name="Rectangle 3"/>
          <p:cNvSpPr/>
          <p:nvPr/>
        </p:nvSpPr>
        <p:spPr>
          <a:xfrm rot="770807">
            <a:off x="6022237" y="2949630"/>
            <a:ext cx="2182996"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solidFill>
                  <a:srgbClr val="FF0000"/>
                </a:solidFill>
              </a:rPr>
              <a:t>We’ll talk more about this on Thursday.</a:t>
            </a:r>
          </a:p>
        </p:txBody>
      </p:sp>
    </p:spTree>
    <p:extLst>
      <p:ext uri="{BB962C8B-B14F-4D97-AF65-F5344CB8AC3E}">
        <p14:creationId xmlns:p14="http://schemas.microsoft.com/office/powerpoint/2010/main" val="2497055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17849"/>
            <a:ext cx="6965245" cy="1202485"/>
          </a:xfrm>
        </p:spPr>
        <p:txBody>
          <a:bodyPr/>
          <a:lstStyle/>
          <a:p>
            <a:r>
              <a:rPr lang="en-US" dirty="0" smtClean="0"/>
              <a:t>Advances in Genetics</a:t>
            </a:r>
            <a:endParaRPr lang="en-US" dirty="0"/>
          </a:p>
        </p:txBody>
      </p:sp>
      <p:sp>
        <p:nvSpPr>
          <p:cNvPr id="3" name="Content Placeholder 2"/>
          <p:cNvSpPr>
            <a:spLocks noGrp="1"/>
          </p:cNvSpPr>
          <p:nvPr>
            <p:ph idx="1"/>
          </p:nvPr>
        </p:nvSpPr>
        <p:spPr>
          <a:xfrm>
            <a:off x="931333" y="1820334"/>
            <a:ext cx="7344833" cy="4402666"/>
          </a:xfrm>
        </p:spPr>
        <p:txBody>
          <a:bodyPr>
            <a:normAutofit/>
          </a:bodyPr>
          <a:lstStyle/>
          <a:p>
            <a:r>
              <a:rPr lang="en-US" dirty="0" smtClean="0"/>
              <a:t>Throughout the last 50 years there have been many advance in the field of genetics. </a:t>
            </a:r>
          </a:p>
          <a:p>
            <a:r>
              <a:rPr lang="en-US" dirty="0" smtClean="0"/>
              <a:t>Most advances are due to increased technology.</a:t>
            </a:r>
          </a:p>
          <a:p>
            <a:r>
              <a:rPr lang="en-US" dirty="0" smtClean="0"/>
              <a:t>We can now make copies of DNA, “read” the genetic code, and have found genes that specifically correspond to traits.</a:t>
            </a:r>
          </a:p>
          <a:p>
            <a:r>
              <a:rPr lang="en-US" dirty="0" smtClean="0"/>
              <a:t>This presentation outlines just some of the major advances in genetics.  You’ll research more about the debate that results from some of these advances.</a:t>
            </a:r>
            <a:endParaRPr lang="en-US" dirty="0"/>
          </a:p>
        </p:txBody>
      </p:sp>
    </p:spTree>
    <p:extLst>
      <p:ext uri="{BB962C8B-B14F-4D97-AF65-F5344CB8AC3E}">
        <p14:creationId xmlns:p14="http://schemas.microsoft.com/office/powerpoint/2010/main" val="2146777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8333" y="952500"/>
            <a:ext cx="7111999" cy="5143500"/>
          </a:xfrm>
        </p:spPr>
        <p:txBody>
          <a:bodyPr>
            <a:noAutofit/>
          </a:bodyPr>
          <a:lstStyle/>
          <a:p>
            <a:r>
              <a:rPr lang="en-US" sz="2800" dirty="0" smtClean="0"/>
              <a:t>This is not an exhaust list of Advances in Genetics, nor does it cover all the scientific, moral, ethical or legal issues. The following questions have no right or wrong answers but are questions society will have to answer as progress in genetic research continues.</a:t>
            </a:r>
          </a:p>
          <a:p>
            <a:pPr lvl="1"/>
            <a:r>
              <a:rPr lang="en-US" sz="2400" dirty="0" smtClean="0"/>
              <a:t>Informed, educated persons will be the best at making these critical decisions. </a:t>
            </a:r>
          </a:p>
          <a:p>
            <a:pPr lvl="1"/>
            <a:r>
              <a:rPr lang="en-US" sz="2400" dirty="0" smtClean="0"/>
              <a:t>The research you do will help you to become an informed on one topic of interest to you and ask you to take one side.</a:t>
            </a:r>
            <a:endParaRPr lang="en-US" sz="2400" dirty="0"/>
          </a:p>
        </p:txBody>
      </p:sp>
    </p:spTree>
    <p:extLst>
      <p:ext uri="{BB962C8B-B14F-4D97-AF65-F5344CB8AC3E}">
        <p14:creationId xmlns:p14="http://schemas.microsoft.com/office/powerpoint/2010/main" val="4256447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373082"/>
            <a:ext cx="6965245" cy="1202485"/>
          </a:xfrm>
        </p:spPr>
        <p:txBody>
          <a:bodyPr/>
          <a:lstStyle/>
          <a:p>
            <a:r>
              <a:rPr lang="en-US" dirty="0" smtClean="0"/>
              <a:t>Karyotypes</a:t>
            </a:r>
            <a:endParaRPr lang="en-US" dirty="0"/>
          </a:p>
        </p:txBody>
      </p:sp>
      <p:sp>
        <p:nvSpPr>
          <p:cNvPr id="3" name="Content Placeholder 2"/>
          <p:cNvSpPr>
            <a:spLocks noGrp="1"/>
          </p:cNvSpPr>
          <p:nvPr>
            <p:ph idx="1"/>
          </p:nvPr>
        </p:nvSpPr>
        <p:spPr>
          <a:xfrm>
            <a:off x="1095023" y="1365720"/>
            <a:ext cx="6965245" cy="4753091"/>
          </a:xfrm>
        </p:spPr>
        <p:txBody>
          <a:bodyPr>
            <a:noAutofit/>
          </a:bodyPr>
          <a:lstStyle/>
          <a:p>
            <a:r>
              <a:rPr lang="en-US" sz="2800" dirty="0" smtClean="0">
                <a:solidFill>
                  <a:srgbClr val="FF0000"/>
                </a:solidFill>
              </a:rPr>
              <a:t>Karyotypes are pictures of all the chromosomes in a cell. </a:t>
            </a:r>
          </a:p>
          <a:p>
            <a:pPr lvl="1"/>
            <a:r>
              <a:rPr lang="en-US" sz="2600" dirty="0" smtClean="0"/>
              <a:t>Can be used to diagnosis some genetic disorders or tell male vs. female</a:t>
            </a:r>
          </a:p>
          <a:p>
            <a:r>
              <a:rPr lang="en-US" sz="2800" dirty="0" smtClean="0"/>
              <a:t>Families with histories of genetic disorders might go to a genetic counselor </a:t>
            </a:r>
          </a:p>
          <a:p>
            <a:pPr lvl="1"/>
            <a:r>
              <a:rPr lang="en-US" dirty="0" smtClean="0">
                <a:solidFill>
                  <a:srgbClr val="FF0000"/>
                </a:solidFill>
              </a:rPr>
              <a:t>Genetic counselors help families understand the chances of children having particular genetic disorders.</a:t>
            </a:r>
          </a:p>
          <a:p>
            <a:pPr lvl="1"/>
            <a:r>
              <a:rPr lang="en-US" dirty="0" smtClean="0"/>
              <a:t>Use Karyotypes, Punnett Squares, Pedigrees, DNA testing</a:t>
            </a:r>
            <a:endParaRPr lang="en-US" dirty="0"/>
          </a:p>
        </p:txBody>
      </p:sp>
    </p:spTree>
    <p:extLst>
      <p:ext uri="{BB962C8B-B14F-4D97-AF65-F5344CB8AC3E}">
        <p14:creationId xmlns:p14="http://schemas.microsoft.com/office/powerpoint/2010/main" val="1686808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216339"/>
            <a:ext cx="6965245" cy="1202485"/>
          </a:xfrm>
        </p:spPr>
        <p:txBody>
          <a:bodyPr/>
          <a:lstStyle/>
          <a:p>
            <a:r>
              <a:rPr lang="en-US" dirty="0" smtClean="0"/>
              <a:t>Karyotype example</a:t>
            </a:r>
            <a:endParaRPr lang="en-US" dirty="0"/>
          </a:p>
        </p:txBody>
      </p:sp>
      <p:pic>
        <p:nvPicPr>
          <p:cNvPr id="4" name="Picture 3"/>
          <p:cNvPicPr>
            <a:picLocks noChangeAspect="1"/>
          </p:cNvPicPr>
          <p:nvPr/>
        </p:nvPicPr>
        <p:blipFill>
          <a:blip r:embed="rId2"/>
          <a:stretch>
            <a:fillRect/>
          </a:stretch>
        </p:blipFill>
        <p:spPr>
          <a:xfrm>
            <a:off x="1380065" y="1188820"/>
            <a:ext cx="6282268" cy="4925298"/>
          </a:xfrm>
          <a:prstGeom prst="rect">
            <a:avLst/>
          </a:prstGeom>
        </p:spPr>
      </p:pic>
    </p:spTree>
    <p:extLst>
      <p:ext uri="{BB962C8B-B14F-4D97-AF65-F5344CB8AC3E}">
        <p14:creationId xmlns:p14="http://schemas.microsoft.com/office/powerpoint/2010/main" val="2734324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267240"/>
            <a:ext cx="6965245" cy="1202485"/>
          </a:xfrm>
        </p:spPr>
        <p:txBody>
          <a:bodyPr/>
          <a:lstStyle/>
          <a:p>
            <a:r>
              <a:rPr lang="en-US" dirty="0" smtClean="0"/>
              <a:t>Selective Breeding</a:t>
            </a:r>
            <a:endParaRPr lang="en-US" dirty="0"/>
          </a:p>
        </p:txBody>
      </p:sp>
      <p:sp>
        <p:nvSpPr>
          <p:cNvPr id="3" name="Content Placeholder 2"/>
          <p:cNvSpPr>
            <a:spLocks noGrp="1"/>
          </p:cNvSpPr>
          <p:nvPr>
            <p:ph idx="1"/>
          </p:nvPr>
        </p:nvSpPr>
        <p:spPr>
          <a:xfrm>
            <a:off x="910167" y="1469724"/>
            <a:ext cx="7514166" cy="4689775"/>
          </a:xfrm>
        </p:spPr>
        <p:txBody>
          <a:bodyPr>
            <a:normAutofit lnSpcReduction="10000"/>
          </a:bodyPr>
          <a:lstStyle/>
          <a:p>
            <a:r>
              <a:rPr lang="en-US" sz="2800" b="1" u="sng" dirty="0" smtClean="0">
                <a:solidFill>
                  <a:srgbClr val="FF0000"/>
                </a:solidFill>
              </a:rPr>
              <a:t>Selective Breeding </a:t>
            </a:r>
            <a:r>
              <a:rPr lang="en-US" sz="2800" dirty="0" smtClean="0">
                <a:solidFill>
                  <a:srgbClr val="FF0000"/>
                </a:solidFill>
              </a:rPr>
              <a:t>is a method of creating offspring that have specific desirable traits, as chosen by an individual.</a:t>
            </a:r>
          </a:p>
          <a:p>
            <a:pPr lvl="1"/>
            <a:r>
              <a:rPr lang="en-US" sz="2600" dirty="0" smtClean="0"/>
              <a:t>Think: Selective= “we choose”</a:t>
            </a:r>
          </a:p>
          <a:p>
            <a:r>
              <a:rPr lang="en-US" sz="2800" dirty="0" smtClean="0"/>
              <a:t>There are two techniques in selective breeding:</a:t>
            </a:r>
          </a:p>
          <a:p>
            <a:pPr lvl="1"/>
            <a:r>
              <a:rPr lang="en-US" sz="2400" b="1" u="sng" dirty="0" smtClean="0">
                <a:solidFill>
                  <a:srgbClr val="FF0000"/>
                </a:solidFill>
              </a:rPr>
              <a:t>Inbreeding</a:t>
            </a:r>
            <a:r>
              <a:rPr lang="en-US" sz="2400" dirty="0" smtClean="0"/>
              <a:t>- crossing 2 individuals who have similar characteristics so that the offspring has the same “good characteristics.</a:t>
            </a:r>
          </a:p>
          <a:p>
            <a:pPr lvl="1"/>
            <a:r>
              <a:rPr lang="en-US" sz="2400" b="1" u="sng" dirty="0" smtClean="0">
                <a:solidFill>
                  <a:srgbClr val="FF0000"/>
                </a:solidFill>
              </a:rPr>
              <a:t>Hybridization</a:t>
            </a:r>
            <a:r>
              <a:rPr lang="en-US" sz="2400" dirty="0" smtClean="0"/>
              <a:t>- crossing 2 genetically different individuals so that the resulting offspring has the best characteristics of each.</a:t>
            </a:r>
          </a:p>
        </p:txBody>
      </p:sp>
    </p:spTree>
    <p:extLst>
      <p:ext uri="{BB962C8B-B14F-4D97-AF65-F5344CB8AC3E}">
        <p14:creationId xmlns:p14="http://schemas.microsoft.com/office/powerpoint/2010/main" val="655671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351909"/>
            <a:ext cx="6965245" cy="833418"/>
          </a:xfrm>
        </p:spPr>
        <p:txBody>
          <a:bodyPr>
            <a:normAutofit fontScale="90000"/>
          </a:bodyPr>
          <a:lstStyle/>
          <a:p>
            <a:r>
              <a:rPr lang="en-US" dirty="0" smtClean="0"/>
              <a:t>Selective Breeding Examples:</a:t>
            </a:r>
            <a:endParaRPr lang="en-US" dirty="0"/>
          </a:p>
        </p:txBody>
      </p:sp>
      <p:pic>
        <p:nvPicPr>
          <p:cNvPr id="4" name="Picture 3"/>
          <p:cNvPicPr>
            <a:picLocks noChangeAspect="1"/>
          </p:cNvPicPr>
          <p:nvPr/>
        </p:nvPicPr>
        <p:blipFill>
          <a:blip r:embed="rId2"/>
          <a:stretch>
            <a:fillRect/>
          </a:stretch>
        </p:blipFill>
        <p:spPr>
          <a:xfrm>
            <a:off x="1295400" y="1185327"/>
            <a:ext cx="6553200" cy="2603500"/>
          </a:xfrm>
          <a:prstGeom prst="rect">
            <a:avLst/>
          </a:prstGeom>
        </p:spPr>
      </p:pic>
      <p:sp>
        <p:nvSpPr>
          <p:cNvPr id="5" name="Rectangle 4"/>
          <p:cNvSpPr/>
          <p:nvPr/>
        </p:nvSpPr>
        <p:spPr>
          <a:xfrm>
            <a:off x="0" y="3890665"/>
            <a:ext cx="8466667" cy="830997"/>
          </a:xfrm>
          <a:prstGeom prst="rect">
            <a:avLst/>
          </a:prstGeom>
        </p:spPr>
        <p:txBody>
          <a:bodyPr wrap="square">
            <a:spAutoFit/>
          </a:bodyPr>
          <a:lstStyle/>
          <a:p>
            <a:pPr marL="1257300" lvl="2" indent="-342900">
              <a:buFont typeface="Arial"/>
              <a:buChar char="•"/>
            </a:pPr>
            <a:r>
              <a:rPr lang="en-US" sz="2400" b="1" u="sng" dirty="0" smtClean="0"/>
              <a:t>Inbreeding</a:t>
            </a:r>
            <a:r>
              <a:rPr lang="en-US" sz="2400" dirty="0" smtClean="0"/>
              <a:t>: Two </a:t>
            </a:r>
            <a:r>
              <a:rPr lang="en-US" sz="2400" dirty="0"/>
              <a:t>pure-bred dogs with curly short brown fur =&gt; puppies with curly short brown fur.</a:t>
            </a:r>
          </a:p>
        </p:txBody>
      </p:sp>
      <p:sp>
        <p:nvSpPr>
          <p:cNvPr id="6" name="Rectangle 5"/>
          <p:cNvSpPr/>
          <p:nvPr/>
        </p:nvSpPr>
        <p:spPr>
          <a:xfrm>
            <a:off x="0" y="4750835"/>
            <a:ext cx="8466667" cy="1200328"/>
          </a:xfrm>
          <a:prstGeom prst="rect">
            <a:avLst/>
          </a:prstGeom>
        </p:spPr>
        <p:txBody>
          <a:bodyPr wrap="square">
            <a:spAutoFit/>
          </a:bodyPr>
          <a:lstStyle/>
          <a:p>
            <a:pPr marL="1257300" lvl="2" indent="-342900">
              <a:buFont typeface="Arial"/>
              <a:buChar char="•"/>
            </a:pPr>
            <a:r>
              <a:rPr lang="en-US" sz="2400" b="1" u="sng" dirty="0" smtClean="0"/>
              <a:t>Hybridization</a:t>
            </a:r>
            <a:r>
              <a:rPr lang="en-US" sz="2400" dirty="0" smtClean="0"/>
              <a:t>: Lab </a:t>
            </a:r>
            <a:r>
              <a:rPr lang="en-US" sz="2400" dirty="0"/>
              <a:t>bred with a poodle =&gt; </a:t>
            </a:r>
            <a:r>
              <a:rPr lang="en-US" sz="2400" dirty="0" err="1"/>
              <a:t>Labradoodle</a:t>
            </a:r>
            <a:r>
              <a:rPr lang="en-US" sz="2400" dirty="0"/>
              <a:t> Labs are friendly family dogs, Poodles don’t shed. </a:t>
            </a:r>
            <a:r>
              <a:rPr lang="en-US" sz="2400" dirty="0" err="1"/>
              <a:t>Labradoodles</a:t>
            </a:r>
            <a:r>
              <a:rPr lang="en-US" sz="2400" dirty="0"/>
              <a:t> are the good mix of both.</a:t>
            </a:r>
          </a:p>
        </p:txBody>
      </p:sp>
    </p:spTree>
    <p:extLst>
      <p:ext uri="{BB962C8B-B14F-4D97-AF65-F5344CB8AC3E}">
        <p14:creationId xmlns:p14="http://schemas.microsoft.com/office/powerpoint/2010/main" val="591047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216339"/>
            <a:ext cx="6965245" cy="1202485"/>
          </a:xfrm>
        </p:spPr>
        <p:txBody>
          <a:bodyPr/>
          <a:lstStyle/>
          <a:p>
            <a:r>
              <a:rPr lang="en-US" dirty="0" smtClean="0"/>
              <a:t>Cloning</a:t>
            </a:r>
            <a:endParaRPr lang="en-US" dirty="0"/>
          </a:p>
        </p:txBody>
      </p:sp>
      <p:sp>
        <p:nvSpPr>
          <p:cNvPr id="3" name="Content Placeholder 2"/>
          <p:cNvSpPr>
            <a:spLocks noGrp="1"/>
          </p:cNvSpPr>
          <p:nvPr>
            <p:ph idx="1"/>
          </p:nvPr>
        </p:nvSpPr>
        <p:spPr>
          <a:xfrm>
            <a:off x="910167" y="1334156"/>
            <a:ext cx="7492999" cy="4973511"/>
          </a:xfrm>
        </p:spPr>
        <p:txBody>
          <a:bodyPr>
            <a:normAutofit lnSpcReduction="10000"/>
          </a:bodyPr>
          <a:lstStyle/>
          <a:p>
            <a:r>
              <a:rPr lang="en-US" sz="2800" dirty="0" smtClean="0">
                <a:solidFill>
                  <a:srgbClr val="FF0000"/>
                </a:solidFill>
              </a:rPr>
              <a:t>Cloning is a method of creating offspring that are genetically identical to one other organism.</a:t>
            </a:r>
          </a:p>
          <a:p>
            <a:endParaRPr lang="en-US" dirty="0"/>
          </a:p>
          <a:p>
            <a:r>
              <a:rPr lang="en-US" dirty="0" smtClean="0"/>
              <a:t>Clones are common in nature: (Asexual reproduction)</a:t>
            </a:r>
          </a:p>
          <a:p>
            <a:r>
              <a:rPr lang="en-US" dirty="0" smtClean="0"/>
              <a:t>Researchers have cloned animals (Sheep, pigs,) but human cloning is controversial.  </a:t>
            </a:r>
          </a:p>
          <a:p>
            <a:pPr lvl="1"/>
            <a:r>
              <a:rPr lang="en-US" dirty="0" smtClean="0"/>
              <a:t>Would it bring back a loved one or pet?</a:t>
            </a:r>
          </a:p>
          <a:p>
            <a:pPr lvl="1"/>
            <a:r>
              <a:rPr lang="en-US" dirty="0" smtClean="0"/>
              <a:t>Would they be the exact same? Should clones be treated the same?</a:t>
            </a:r>
          </a:p>
          <a:p>
            <a:pPr lvl="1"/>
            <a:r>
              <a:rPr lang="en-US" dirty="0" smtClean="0"/>
              <a:t>Do risks outweigh rewards? Clones don’t live as long and can have health problems.</a:t>
            </a:r>
          </a:p>
          <a:p>
            <a:pPr lvl="1"/>
            <a:r>
              <a:rPr lang="en-US" dirty="0" smtClean="0"/>
              <a:t>Could you just clone body parts? (New organs to replace worn out ones?)</a:t>
            </a:r>
            <a:endParaRPr lang="en-US" dirty="0"/>
          </a:p>
        </p:txBody>
      </p:sp>
    </p:spTree>
    <p:extLst>
      <p:ext uri="{BB962C8B-B14F-4D97-AF65-F5344CB8AC3E}">
        <p14:creationId xmlns:p14="http://schemas.microsoft.com/office/powerpoint/2010/main" val="1259426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61405"/>
            <a:ext cx="6965245" cy="1202485"/>
          </a:xfrm>
        </p:spPr>
        <p:txBody>
          <a:bodyPr>
            <a:normAutofit fontScale="90000"/>
          </a:bodyPr>
          <a:lstStyle/>
          <a:p>
            <a:r>
              <a:rPr lang="en-US" dirty="0" smtClean="0"/>
              <a:t>How to Clone a Sheep: Dolly</a:t>
            </a:r>
            <a:endParaRPr lang="en-US" dirty="0"/>
          </a:p>
        </p:txBody>
      </p:sp>
      <p:pic>
        <p:nvPicPr>
          <p:cNvPr id="4" name="Picture 3"/>
          <p:cNvPicPr>
            <a:picLocks noChangeAspect="1"/>
          </p:cNvPicPr>
          <p:nvPr/>
        </p:nvPicPr>
        <p:blipFill>
          <a:blip r:embed="rId2"/>
          <a:stretch>
            <a:fillRect/>
          </a:stretch>
        </p:blipFill>
        <p:spPr>
          <a:xfrm>
            <a:off x="829677" y="1181099"/>
            <a:ext cx="7672930" cy="5020734"/>
          </a:xfrm>
          <a:prstGeom prst="rect">
            <a:avLst/>
          </a:prstGeom>
        </p:spPr>
      </p:pic>
    </p:spTree>
    <p:extLst>
      <p:ext uri="{BB962C8B-B14F-4D97-AF65-F5344CB8AC3E}">
        <p14:creationId xmlns:p14="http://schemas.microsoft.com/office/powerpoint/2010/main" val="35382579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shpin">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133</TotalTime>
  <Words>923</Words>
  <Application>Microsoft Macintosh PowerPoint</Application>
  <PresentationFormat>On-screen Show (4:3)</PresentationFormat>
  <Paragraphs>85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Pushpin</vt:lpstr>
      <vt:lpstr>Advances in Genetics</vt:lpstr>
      <vt:lpstr>Advances in Genetics</vt:lpstr>
      <vt:lpstr>PowerPoint Presentation</vt:lpstr>
      <vt:lpstr>Karyotypes</vt:lpstr>
      <vt:lpstr>Karyotype example</vt:lpstr>
      <vt:lpstr>Selective Breeding</vt:lpstr>
      <vt:lpstr>Selective Breeding Examples:</vt:lpstr>
      <vt:lpstr>Cloning</vt:lpstr>
      <vt:lpstr>How to Clone a Sheep: Dolly</vt:lpstr>
      <vt:lpstr>Genetic Engineering</vt:lpstr>
      <vt:lpstr>Genetic Engineering How to…</vt:lpstr>
      <vt:lpstr>Gene Therapy</vt:lpstr>
      <vt:lpstr>Human Genome Project</vt:lpstr>
      <vt:lpstr>DNA Fingerprinting</vt:lpstr>
      <vt:lpstr>How DNA Fingerprinting works…</vt:lpstr>
      <vt:lpstr>What other questions do you have about these or other genetic advances?  They can be science related, moral, ethical, or other types of questions.</vt:lpstr>
      <vt:lpstr>Genetic Issues you can Research… </vt:lpstr>
    </vt:vector>
  </TitlesOfParts>
  <Company>Beachwood City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Advances in Genetics</dc:title>
  <dc:creator>Beachwood City Schools</dc:creator>
  <cp:lastModifiedBy>Beachwood City Schools</cp:lastModifiedBy>
  <cp:revision>14</cp:revision>
  <dcterms:created xsi:type="dcterms:W3CDTF">2013-04-30T12:17:14Z</dcterms:created>
  <dcterms:modified xsi:type="dcterms:W3CDTF">2013-04-30T14:30:28Z</dcterms:modified>
</cp:coreProperties>
</file>